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
      <p:font typeface="Lobster"/>
      <p:regular r:id="rId28"/>
    </p:embeddedFont>
    <p:embeddedFont>
      <p:font typeface="Playfair Display"/>
      <p:regular r:id="rId29"/>
      <p:bold r:id="rId30"/>
      <p:italic r:id="rId31"/>
      <p:boldItalic r:id="rId32"/>
    </p:embeddedFont>
    <p:embeddedFont>
      <p:font typeface="Pacifico"/>
      <p:regular r:id="rId33"/>
    </p:embeddedFont>
    <p:embeddedFont>
      <p:font typeface="Alfa Slab One"/>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Lobster-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italic.fntdata"/><Relationship Id="rId30" Type="http://schemas.openxmlformats.org/officeDocument/2006/relationships/font" Target="fonts/PlayfairDisplay-bold.fntdata"/><Relationship Id="rId11" Type="http://schemas.openxmlformats.org/officeDocument/2006/relationships/slide" Target="slides/slide6.xml"/><Relationship Id="rId33" Type="http://schemas.openxmlformats.org/officeDocument/2006/relationships/font" Target="fonts/Pacifico-regular.fntdata"/><Relationship Id="rId10" Type="http://schemas.openxmlformats.org/officeDocument/2006/relationships/slide" Target="slides/slide5.xml"/><Relationship Id="rId32" Type="http://schemas.openxmlformats.org/officeDocument/2006/relationships/font" Target="fonts/PlayfairDisplay-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AlfaSlabOne-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228dc1282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228dc1282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d1891e70f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d1891e70f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d1891e70f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d1891e70f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d1891e70f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d1891e70f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2267b9c6b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2267b9c6b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d1891e70f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d1891e70f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d1891e70f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d1891e70f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229b133b6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229b133b6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d1891e70f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d1891e70f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d1891e70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d1891e70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223bb2e681_3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223bb2e681_3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223bb2e681_3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223bb2e681_3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223bb2e681_3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223bb2e681_3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d1891e70f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d1891e70f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228dc12827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228dc12827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228dc12827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228dc12827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d1891e70f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d1891e70f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www.kaggle.com/datasets/dgomonov/new-york-city-airbnb-open-dat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965058"/>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sz="4800">
                <a:latin typeface="Lobster"/>
                <a:ea typeface="Lobster"/>
                <a:cs typeface="Lobster"/>
                <a:sym typeface="Lobster"/>
              </a:rPr>
              <a:t>2019 </a:t>
            </a:r>
            <a:r>
              <a:rPr lang="zh-CN" sz="4800">
                <a:latin typeface="Lobster"/>
                <a:ea typeface="Lobster"/>
                <a:cs typeface="Lobster"/>
                <a:sym typeface="Lobster"/>
              </a:rPr>
              <a:t>Airbnb in NYC</a:t>
            </a:r>
            <a:endParaRPr sz="4800">
              <a:latin typeface="Lobster"/>
              <a:ea typeface="Lobster"/>
              <a:cs typeface="Lobster"/>
              <a:sym typeface="Lobster"/>
            </a:endParaRPr>
          </a:p>
        </p:txBody>
      </p:sp>
      <p:sp>
        <p:nvSpPr>
          <p:cNvPr id="129" name="Google Shape;129;p13"/>
          <p:cNvSpPr txBox="1"/>
          <p:nvPr>
            <p:ph idx="1" type="subTitle"/>
          </p:nvPr>
        </p:nvSpPr>
        <p:spPr>
          <a:xfrm>
            <a:off x="1568525" y="3413150"/>
            <a:ext cx="5836200" cy="5694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zh-CN">
                <a:solidFill>
                  <a:srgbClr val="374151"/>
                </a:solidFill>
              </a:rPr>
              <a:t>Gezheng Bai, Jiaxin Zhou, Yijie Yang, Minxing Sun</a:t>
            </a:r>
            <a:endParaRPr>
              <a:solidFill>
                <a:srgbClr val="374151"/>
              </a:solidFill>
            </a:endParaRPr>
          </a:p>
        </p:txBody>
      </p:sp>
      <p:pic>
        <p:nvPicPr>
          <p:cNvPr id="130" name="Google Shape;130;p13"/>
          <p:cNvPicPr preferRelativeResize="0"/>
          <p:nvPr/>
        </p:nvPicPr>
        <p:blipFill>
          <a:blip r:embed="rId3">
            <a:alphaModFix/>
          </a:blip>
          <a:stretch>
            <a:fillRect/>
          </a:stretch>
        </p:blipFill>
        <p:spPr>
          <a:xfrm>
            <a:off x="2760300" y="772875"/>
            <a:ext cx="3359850" cy="10499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1000"/>
                                        <p:tgtEl>
                                          <p:spTgt spid="129"/>
                                        </p:tgtEl>
                                        <p:attrNameLst>
                                          <p:attrName>ppt_w</p:attrName>
                                        </p:attrNameLst>
                                      </p:cBhvr>
                                      <p:tavLst>
                                        <p:tav fmla="" tm="0">
                                          <p:val>
                                            <p:strVal val="0"/>
                                          </p:val>
                                        </p:tav>
                                        <p:tav fmla="" tm="100000">
                                          <p:val>
                                            <p:strVal val="#ppt_w"/>
                                          </p:val>
                                        </p:tav>
                                      </p:tavLst>
                                    </p:anim>
                                    <p:anim calcmode="lin" valueType="num">
                                      <p:cBhvr additive="base">
                                        <p:cTn dur="1000"/>
                                        <p:tgtEl>
                                          <p:spTgt spid="12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819150" y="359825"/>
            <a:ext cx="7505700" cy="535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sz="2500"/>
              <a:t>Top key words in each borough</a:t>
            </a:r>
            <a:endParaRPr b="1" sz="2500"/>
          </a:p>
        </p:txBody>
      </p:sp>
      <p:pic>
        <p:nvPicPr>
          <p:cNvPr id="194" name="Google Shape;194;p22"/>
          <p:cNvPicPr preferRelativeResize="0"/>
          <p:nvPr/>
        </p:nvPicPr>
        <p:blipFill>
          <a:blip r:embed="rId3">
            <a:alphaModFix/>
          </a:blip>
          <a:stretch>
            <a:fillRect/>
          </a:stretch>
        </p:blipFill>
        <p:spPr>
          <a:xfrm>
            <a:off x="352425" y="895325"/>
            <a:ext cx="2837583" cy="2019325"/>
          </a:xfrm>
          <a:prstGeom prst="rect">
            <a:avLst/>
          </a:prstGeom>
          <a:noFill/>
          <a:ln>
            <a:noFill/>
          </a:ln>
        </p:spPr>
      </p:pic>
      <p:pic>
        <p:nvPicPr>
          <p:cNvPr id="195" name="Google Shape;195;p22"/>
          <p:cNvPicPr preferRelativeResize="0"/>
          <p:nvPr/>
        </p:nvPicPr>
        <p:blipFill>
          <a:blip r:embed="rId4">
            <a:alphaModFix/>
          </a:blip>
          <a:stretch>
            <a:fillRect/>
          </a:stretch>
        </p:blipFill>
        <p:spPr>
          <a:xfrm>
            <a:off x="3190008" y="895325"/>
            <a:ext cx="2934566" cy="2019324"/>
          </a:xfrm>
          <a:prstGeom prst="rect">
            <a:avLst/>
          </a:prstGeom>
          <a:noFill/>
          <a:ln>
            <a:noFill/>
          </a:ln>
        </p:spPr>
      </p:pic>
      <p:pic>
        <p:nvPicPr>
          <p:cNvPr id="196" name="Google Shape;196;p22"/>
          <p:cNvPicPr preferRelativeResize="0"/>
          <p:nvPr/>
        </p:nvPicPr>
        <p:blipFill>
          <a:blip r:embed="rId5">
            <a:alphaModFix/>
          </a:blip>
          <a:stretch>
            <a:fillRect/>
          </a:stretch>
        </p:blipFill>
        <p:spPr>
          <a:xfrm>
            <a:off x="6028458" y="942962"/>
            <a:ext cx="2689034" cy="1924050"/>
          </a:xfrm>
          <a:prstGeom prst="rect">
            <a:avLst/>
          </a:prstGeom>
          <a:noFill/>
          <a:ln>
            <a:noFill/>
          </a:ln>
        </p:spPr>
      </p:pic>
      <p:pic>
        <p:nvPicPr>
          <p:cNvPr id="197" name="Google Shape;197;p22"/>
          <p:cNvPicPr preferRelativeResize="0"/>
          <p:nvPr/>
        </p:nvPicPr>
        <p:blipFill>
          <a:blip r:embed="rId6">
            <a:alphaModFix/>
          </a:blip>
          <a:stretch>
            <a:fillRect/>
          </a:stretch>
        </p:blipFill>
        <p:spPr>
          <a:xfrm>
            <a:off x="1834700" y="2914637"/>
            <a:ext cx="2584894" cy="1971689"/>
          </a:xfrm>
          <a:prstGeom prst="rect">
            <a:avLst/>
          </a:prstGeom>
          <a:noFill/>
          <a:ln>
            <a:noFill/>
          </a:ln>
        </p:spPr>
      </p:pic>
      <p:pic>
        <p:nvPicPr>
          <p:cNvPr id="198" name="Google Shape;198;p22"/>
          <p:cNvPicPr preferRelativeResize="0"/>
          <p:nvPr/>
        </p:nvPicPr>
        <p:blipFill>
          <a:blip r:embed="rId7">
            <a:alphaModFix/>
          </a:blip>
          <a:stretch>
            <a:fillRect/>
          </a:stretch>
        </p:blipFill>
        <p:spPr>
          <a:xfrm>
            <a:off x="4572000" y="2914637"/>
            <a:ext cx="2622630" cy="19716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23" presetSubtype="16">
                                  <p:stCondLst>
                                    <p:cond delay="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1000"/>
                                        <p:tgtEl>
                                          <p:spTgt spid="198"/>
                                        </p:tgtEl>
                                        <p:attrNameLst>
                                          <p:attrName>ppt_w</p:attrName>
                                        </p:attrNameLst>
                                      </p:cBhvr>
                                      <p:tavLst>
                                        <p:tav fmla="" tm="0">
                                          <p:val>
                                            <p:strVal val="0"/>
                                          </p:val>
                                        </p:tav>
                                        <p:tav fmla="" tm="100000">
                                          <p:val>
                                            <p:strVal val="#ppt_w"/>
                                          </p:val>
                                        </p:tav>
                                      </p:tavLst>
                                    </p:anim>
                                    <p:anim calcmode="lin" valueType="num">
                                      <p:cBhvr additive="base">
                                        <p:cTn dur="1000"/>
                                        <p:tgtEl>
                                          <p:spTgt spid="19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02" name="Shape 202"/>
        <p:cNvGrpSpPr/>
        <p:nvPr/>
      </p:nvGrpSpPr>
      <p:grpSpPr>
        <a:xfrm>
          <a:off x="0" y="0"/>
          <a:ext cx="0" cy="0"/>
          <a:chOff x="0" y="0"/>
          <a:chExt cx="0" cy="0"/>
        </a:xfrm>
      </p:grpSpPr>
      <p:sp>
        <p:nvSpPr>
          <p:cNvPr id="203" name="Google Shape;203;p23"/>
          <p:cNvSpPr txBox="1"/>
          <p:nvPr>
            <p:ph type="ctrTitle"/>
          </p:nvPr>
        </p:nvSpPr>
        <p:spPr>
          <a:xfrm>
            <a:off x="1891350" y="228248"/>
            <a:ext cx="5361300" cy="118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t>Models</a:t>
            </a:r>
            <a:endParaRPr/>
          </a:p>
        </p:txBody>
      </p:sp>
      <p:sp>
        <p:nvSpPr>
          <p:cNvPr id="204" name="Google Shape;204;p23"/>
          <p:cNvSpPr txBox="1"/>
          <p:nvPr/>
        </p:nvSpPr>
        <p:spPr>
          <a:xfrm>
            <a:off x="634375" y="1576275"/>
            <a:ext cx="4002600" cy="2016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zh-CN" sz="2300">
                <a:latin typeface="Impact"/>
                <a:ea typeface="Impact"/>
                <a:cs typeface="Impact"/>
                <a:sym typeface="Impact"/>
              </a:rPr>
              <a:t>Predict Log Price</a:t>
            </a:r>
            <a:endParaRPr sz="2300">
              <a:latin typeface="Impact"/>
              <a:ea typeface="Impact"/>
              <a:cs typeface="Impact"/>
              <a:sym typeface="Impact"/>
            </a:endParaRPr>
          </a:p>
          <a:p>
            <a:pPr indent="-361950" lvl="0" marL="457200" rtl="0" algn="l">
              <a:spcBef>
                <a:spcPts val="0"/>
              </a:spcBef>
              <a:spcAft>
                <a:spcPts val="0"/>
              </a:spcAft>
              <a:buSzPts val="2100"/>
              <a:buFont typeface="Calibri"/>
              <a:buAutoNum type="arabicPeriod"/>
            </a:pPr>
            <a:r>
              <a:rPr lang="zh-CN" sz="2100">
                <a:latin typeface="Calibri"/>
                <a:ea typeface="Calibri"/>
                <a:cs typeface="Calibri"/>
                <a:sym typeface="Calibri"/>
              </a:rPr>
              <a:t>Linear Regression</a:t>
            </a:r>
            <a:endParaRPr sz="2100">
              <a:latin typeface="Calibri"/>
              <a:ea typeface="Calibri"/>
              <a:cs typeface="Calibri"/>
              <a:sym typeface="Calibri"/>
            </a:endParaRPr>
          </a:p>
          <a:p>
            <a:pPr indent="-361950" lvl="0" marL="457200" rtl="0" algn="l">
              <a:spcBef>
                <a:spcPts val="0"/>
              </a:spcBef>
              <a:spcAft>
                <a:spcPts val="0"/>
              </a:spcAft>
              <a:buSzPts val="2100"/>
              <a:buFont typeface="Calibri"/>
              <a:buAutoNum type="arabicPeriod"/>
            </a:pPr>
            <a:r>
              <a:rPr lang="zh-CN" sz="2100">
                <a:latin typeface="Calibri"/>
                <a:ea typeface="Calibri"/>
                <a:cs typeface="Calibri"/>
                <a:sym typeface="Calibri"/>
              </a:rPr>
              <a:t>Lasso Regression</a:t>
            </a:r>
            <a:endParaRPr sz="2100">
              <a:latin typeface="Calibri"/>
              <a:ea typeface="Calibri"/>
              <a:cs typeface="Calibri"/>
              <a:sym typeface="Calibri"/>
            </a:endParaRPr>
          </a:p>
          <a:p>
            <a:pPr indent="-361950" lvl="0" marL="457200" rtl="0" algn="l">
              <a:spcBef>
                <a:spcPts val="0"/>
              </a:spcBef>
              <a:spcAft>
                <a:spcPts val="0"/>
              </a:spcAft>
              <a:buSzPts val="2100"/>
              <a:buFont typeface="Calibri"/>
              <a:buAutoNum type="arabicPeriod"/>
            </a:pPr>
            <a:r>
              <a:rPr lang="zh-CN" sz="2100">
                <a:latin typeface="Calibri"/>
                <a:ea typeface="Calibri"/>
                <a:cs typeface="Calibri"/>
                <a:sym typeface="Calibri"/>
              </a:rPr>
              <a:t>Ridge Regression</a:t>
            </a:r>
            <a:endParaRPr sz="2100">
              <a:latin typeface="Calibri"/>
              <a:ea typeface="Calibri"/>
              <a:cs typeface="Calibri"/>
              <a:sym typeface="Calibri"/>
            </a:endParaRPr>
          </a:p>
          <a:p>
            <a:pPr indent="-361950" lvl="0" marL="457200" rtl="0" algn="l">
              <a:spcBef>
                <a:spcPts val="0"/>
              </a:spcBef>
              <a:spcAft>
                <a:spcPts val="0"/>
              </a:spcAft>
              <a:buSzPts val="2100"/>
              <a:buFont typeface="Calibri"/>
              <a:buAutoNum type="arabicPeriod"/>
            </a:pPr>
            <a:r>
              <a:rPr lang="zh-CN" sz="2100">
                <a:latin typeface="Calibri"/>
                <a:ea typeface="Calibri"/>
                <a:cs typeface="Calibri"/>
                <a:sym typeface="Calibri"/>
              </a:rPr>
              <a:t>Gradient Boosting Regression</a:t>
            </a:r>
            <a:endParaRPr sz="21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
        <p:nvSpPr>
          <p:cNvPr id="205" name="Google Shape;205;p23"/>
          <p:cNvSpPr txBox="1"/>
          <p:nvPr/>
        </p:nvSpPr>
        <p:spPr>
          <a:xfrm>
            <a:off x="4572000" y="1501950"/>
            <a:ext cx="3727500" cy="2478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zh-CN" sz="2200">
                <a:latin typeface="Impact"/>
                <a:ea typeface="Impact"/>
                <a:cs typeface="Impact"/>
                <a:sym typeface="Impact"/>
              </a:rPr>
              <a:t>Predict Price Classification</a:t>
            </a:r>
            <a:endParaRPr sz="2200">
              <a:latin typeface="Impact"/>
              <a:ea typeface="Impact"/>
              <a:cs typeface="Impact"/>
              <a:sym typeface="Impact"/>
            </a:endParaRPr>
          </a:p>
          <a:p>
            <a:pPr indent="0" lvl="0" marL="457200" rtl="0" algn="l">
              <a:spcBef>
                <a:spcPts val="0"/>
              </a:spcBef>
              <a:spcAft>
                <a:spcPts val="0"/>
              </a:spcAft>
              <a:buNone/>
            </a:pPr>
            <a:r>
              <a:rPr lang="zh-CN" sz="2200">
                <a:latin typeface="Impact"/>
                <a:ea typeface="Impact"/>
                <a:cs typeface="Impact"/>
                <a:sym typeface="Impact"/>
              </a:rPr>
              <a:t>(high/low)</a:t>
            </a:r>
            <a:endParaRPr sz="2200">
              <a:latin typeface="Impact"/>
              <a:ea typeface="Impact"/>
              <a:cs typeface="Impact"/>
              <a:sym typeface="Impact"/>
            </a:endParaRPr>
          </a:p>
          <a:p>
            <a:pPr indent="-361950" lvl="0" marL="457200" rtl="0" algn="l">
              <a:spcBef>
                <a:spcPts val="0"/>
              </a:spcBef>
              <a:spcAft>
                <a:spcPts val="0"/>
              </a:spcAft>
              <a:buSzPts val="2100"/>
              <a:buFont typeface="Calibri"/>
              <a:buAutoNum type="arabicPeriod"/>
            </a:pPr>
            <a:r>
              <a:rPr lang="zh-CN" sz="2100">
                <a:latin typeface="Calibri"/>
                <a:ea typeface="Calibri"/>
                <a:cs typeface="Calibri"/>
                <a:sym typeface="Calibri"/>
              </a:rPr>
              <a:t>Linear Regression</a:t>
            </a:r>
            <a:endParaRPr sz="2100">
              <a:latin typeface="Calibri"/>
              <a:ea typeface="Calibri"/>
              <a:cs typeface="Calibri"/>
              <a:sym typeface="Calibri"/>
            </a:endParaRPr>
          </a:p>
          <a:p>
            <a:pPr indent="-361950" lvl="0" marL="457200" rtl="0" algn="l">
              <a:spcBef>
                <a:spcPts val="0"/>
              </a:spcBef>
              <a:spcAft>
                <a:spcPts val="0"/>
              </a:spcAft>
              <a:buSzPts val="2100"/>
              <a:buFont typeface="Calibri"/>
              <a:buAutoNum type="arabicPeriod"/>
            </a:pPr>
            <a:r>
              <a:rPr lang="zh-CN" sz="2100">
                <a:latin typeface="Calibri"/>
                <a:ea typeface="Calibri"/>
                <a:cs typeface="Calibri"/>
                <a:sym typeface="Calibri"/>
              </a:rPr>
              <a:t>Lasso Regression</a:t>
            </a:r>
            <a:endParaRPr sz="2100">
              <a:latin typeface="Calibri"/>
              <a:ea typeface="Calibri"/>
              <a:cs typeface="Calibri"/>
              <a:sym typeface="Calibri"/>
            </a:endParaRPr>
          </a:p>
          <a:p>
            <a:pPr indent="-361950" lvl="0" marL="457200" rtl="0" algn="l">
              <a:spcBef>
                <a:spcPts val="0"/>
              </a:spcBef>
              <a:spcAft>
                <a:spcPts val="0"/>
              </a:spcAft>
              <a:buSzPts val="2100"/>
              <a:buFont typeface="Calibri"/>
              <a:buAutoNum type="arabicPeriod"/>
            </a:pPr>
            <a:r>
              <a:rPr lang="zh-CN" sz="2100">
                <a:latin typeface="Calibri"/>
                <a:ea typeface="Calibri"/>
                <a:cs typeface="Calibri"/>
                <a:sym typeface="Calibri"/>
              </a:rPr>
              <a:t>Ridge Classifier</a:t>
            </a:r>
            <a:endParaRPr sz="2100">
              <a:latin typeface="Calibri"/>
              <a:ea typeface="Calibri"/>
              <a:cs typeface="Calibri"/>
              <a:sym typeface="Calibri"/>
            </a:endParaRPr>
          </a:p>
          <a:p>
            <a:pPr indent="-361950" lvl="0" marL="457200" rtl="0" algn="l">
              <a:spcBef>
                <a:spcPts val="0"/>
              </a:spcBef>
              <a:spcAft>
                <a:spcPts val="0"/>
              </a:spcAft>
              <a:buSzPts val="2100"/>
              <a:buFont typeface="Calibri"/>
              <a:buAutoNum type="arabicPeriod"/>
            </a:pPr>
            <a:r>
              <a:rPr lang="zh-CN" sz="2100">
                <a:latin typeface="Calibri"/>
                <a:ea typeface="Calibri"/>
                <a:cs typeface="Calibri"/>
                <a:sym typeface="Calibri"/>
              </a:rPr>
              <a:t>Gradient Boosting Classifier</a:t>
            </a:r>
            <a:endParaRPr sz="2100">
              <a:latin typeface="Calibri"/>
              <a:ea typeface="Calibri"/>
              <a:cs typeface="Calibri"/>
              <a:sym typeface="Calibri"/>
            </a:endParaRPr>
          </a:p>
          <a:p>
            <a:pPr indent="-361950" lvl="0" marL="457200" rtl="0" algn="l">
              <a:spcBef>
                <a:spcPts val="0"/>
              </a:spcBef>
              <a:spcAft>
                <a:spcPts val="0"/>
              </a:spcAft>
              <a:buSzPts val="2100"/>
              <a:buFont typeface="Calibri"/>
              <a:buAutoNum type="arabicPeriod"/>
            </a:pPr>
            <a:r>
              <a:rPr lang="zh-CN" sz="2100">
                <a:latin typeface="Calibri"/>
                <a:ea typeface="Calibri"/>
                <a:cs typeface="Calibri"/>
                <a:sym typeface="Calibri"/>
              </a:rPr>
              <a:t>Logistic Regression</a:t>
            </a:r>
            <a:endParaRPr sz="21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09" name="Shape 209"/>
        <p:cNvGrpSpPr/>
        <p:nvPr/>
      </p:nvGrpSpPr>
      <p:grpSpPr>
        <a:xfrm>
          <a:off x="0" y="0"/>
          <a:ext cx="0" cy="0"/>
          <a:chOff x="0" y="0"/>
          <a:chExt cx="0" cy="0"/>
        </a:xfrm>
      </p:grpSpPr>
      <p:sp>
        <p:nvSpPr>
          <p:cNvPr id="210" name="Google Shape;210;p24"/>
          <p:cNvSpPr txBox="1"/>
          <p:nvPr>
            <p:ph type="ctrTitle"/>
          </p:nvPr>
        </p:nvSpPr>
        <p:spPr>
          <a:xfrm>
            <a:off x="2231300" y="225128"/>
            <a:ext cx="4988700" cy="87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t>Price Prediction</a:t>
            </a:r>
            <a:endParaRPr/>
          </a:p>
        </p:txBody>
      </p:sp>
      <p:sp>
        <p:nvSpPr>
          <p:cNvPr id="211" name="Google Shape;211;p24"/>
          <p:cNvSpPr txBox="1"/>
          <p:nvPr/>
        </p:nvSpPr>
        <p:spPr>
          <a:xfrm>
            <a:off x="1063325" y="1041350"/>
            <a:ext cx="3120600" cy="354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300">
                <a:latin typeface="Courier New"/>
                <a:ea typeface="Courier New"/>
                <a:cs typeface="Courier New"/>
                <a:sym typeface="Courier New"/>
              </a:rPr>
              <a:t>Prediction for Log Price</a:t>
            </a:r>
            <a:endParaRPr b="1" sz="1300">
              <a:latin typeface="Courier New"/>
              <a:ea typeface="Courier New"/>
              <a:cs typeface="Courier New"/>
              <a:sym typeface="Courier New"/>
            </a:endParaRPr>
          </a:p>
          <a:p>
            <a:pPr indent="0" lvl="0" marL="0" rtl="0" algn="l">
              <a:spcBef>
                <a:spcPts val="0"/>
              </a:spcBef>
              <a:spcAft>
                <a:spcPts val="0"/>
              </a:spcAft>
              <a:buNone/>
            </a:pPr>
            <a:r>
              <a:t/>
            </a:r>
            <a:endParaRPr b="1" sz="1300">
              <a:latin typeface="Courier New"/>
              <a:ea typeface="Courier New"/>
              <a:cs typeface="Courier New"/>
              <a:sym typeface="Courier New"/>
            </a:endParaRPr>
          </a:p>
          <a:p>
            <a:pPr indent="0" lvl="0" marL="0" rtl="0" algn="l">
              <a:spcBef>
                <a:spcPts val="0"/>
              </a:spcBef>
              <a:spcAft>
                <a:spcPts val="0"/>
              </a:spcAft>
              <a:buNone/>
            </a:pPr>
            <a:r>
              <a:rPr lang="zh-CN" sz="1300">
                <a:latin typeface="Courier New"/>
                <a:ea typeface="Courier New"/>
                <a:cs typeface="Courier New"/>
                <a:sym typeface="Courier New"/>
              </a:rPr>
              <a:t>Linear Regression: </a:t>
            </a:r>
            <a:endParaRPr sz="1300">
              <a:latin typeface="Courier New"/>
              <a:ea typeface="Courier New"/>
              <a:cs typeface="Courier New"/>
              <a:sym typeface="Courier New"/>
            </a:endParaRPr>
          </a:p>
          <a:p>
            <a:pPr indent="457200" lvl="0" marL="0" rtl="0" algn="l">
              <a:spcBef>
                <a:spcPts val="0"/>
              </a:spcBef>
              <a:spcAft>
                <a:spcPts val="0"/>
              </a:spcAft>
              <a:buNone/>
            </a:pPr>
            <a:r>
              <a:rPr lang="zh-CN" sz="1300">
                <a:latin typeface="Courier New"/>
                <a:ea typeface="Courier New"/>
                <a:cs typeface="Courier New"/>
                <a:sym typeface="Courier New"/>
              </a:rPr>
              <a:t>MSE = 0.21, </a:t>
            </a:r>
            <a:endParaRPr sz="1300">
              <a:latin typeface="Courier New"/>
              <a:ea typeface="Courier New"/>
              <a:cs typeface="Courier New"/>
              <a:sym typeface="Courier New"/>
            </a:endParaRPr>
          </a:p>
          <a:p>
            <a:pPr indent="457200" lvl="0" marL="0" rtl="0" algn="l">
              <a:spcBef>
                <a:spcPts val="0"/>
              </a:spcBef>
              <a:spcAft>
                <a:spcPts val="0"/>
              </a:spcAft>
              <a:buNone/>
            </a:pPr>
            <a:r>
              <a:rPr lang="zh-CN" sz="1300">
                <a:latin typeface="Courier New"/>
                <a:ea typeface="Courier New"/>
                <a:cs typeface="Courier New"/>
                <a:sym typeface="Courier New"/>
              </a:rPr>
              <a:t>R^2 = 0.41</a:t>
            </a:r>
            <a:endParaRPr sz="1300">
              <a:latin typeface="Courier New"/>
              <a:ea typeface="Courier New"/>
              <a:cs typeface="Courier New"/>
              <a:sym typeface="Courier New"/>
            </a:endParaRPr>
          </a:p>
          <a:p>
            <a:pPr indent="0" lvl="0" marL="0" rtl="0" algn="l">
              <a:spcBef>
                <a:spcPts val="0"/>
              </a:spcBef>
              <a:spcAft>
                <a:spcPts val="0"/>
              </a:spcAft>
              <a:buNone/>
            </a:pPr>
            <a:r>
              <a:rPr lang="zh-CN" sz="1300">
                <a:latin typeface="Courier New"/>
                <a:ea typeface="Courier New"/>
                <a:cs typeface="Courier New"/>
                <a:sym typeface="Courier New"/>
              </a:rPr>
              <a:t>Lasso Regression: </a:t>
            </a:r>
            <a:endParaRPr sz="1300">
              <a:latin typeface="Courier New"/>
              <a:ea typeface="Courier New"/>
              <a:cs typeface="Courier New"/>
              <a:sym typeface="Courier New"/>
            </a:endParaRPr>
          </a:p>
          <a:p>
            <a:pPr indent="457200" lvl="0" marL="0" rtl="0" algn="l">
              <a:spcBef>
                <a:spcPts val="0"/>
              </a:spcBef>
              <a:spcAft>
                <a:spcPts val="0"/>
              </a:spcAft>
              <a:buNone/>
            </a:pPr>
            <a:r>
              <a:rPr lang="zh-CN" sz="1300">
                <a:latin typeface="Courier New"/>
                <a:ea typeface="Courier New"/>
                <a:cs typeface="Courier New"/>
                <a:sym typeface="Courier New"/>
              </a:rPr>
              <a:t>MSE = 0.46, </a:t>
            </a:r>
            <a:endParaRPr sz="1300">
              <a:latin typeface="Courier New"/>
              <a:ea typeface="Courier New"/>
              <a:cs typeface="Courier New"/>
              <a:sym typeface="Courier New"/>
            </a:endParaRPr>
          </a:p>
          <a:p>
            <a:pPr indent="457200" lvl="0" marL="0" rtl="0" algn="l">
              <a:spcBef>
                <a:spcPts val="0"/>
              </a:spcBef>
              <a:spcAft>
                <a:spcPts val="0"/>
              </a:spcAft>
              <a:buNone/>
            </a:pPr>
            <a:r>
              <a:rPr lang="zh-CN" sz="1300">
                <a:latin typeface="Courier New"/>
                <a:ea typeface="Courier New"/>
                <a:cs typeface="Courier New"/>
                <a:sym typeface="Courier New"/>
              </a:rPr>
              <a:t>R^2 = 0.04</a:t>
            </a:r>
            <a:endParaRPr sz="1300">
              <a:latin typeface="Courier New"/>
              <a:ea typeface="Courier New"/>
              <a:cs typeface="Courier New"/>
              <a:sym typeface="Courier New"/>
            </a:endParaRPr>
          </a:p>
          <a:p>
            <a:pPr indent="0" lvl="0" marL="0" rtl="0" algn="l">
              <a:spcBef>
                <a:spcPts val="0"/>
              </a:spcBef>
              <a:spcAft>
                <a:spcPts val="0"/>
              </a:spcAft>
              <a:buNone/>
            </a:pPr>
            <a:r>
              <a:rPr lang="zh-CN" sz="1300">
                <a:latin typeface="Courier New"/>
                <a:ea typeface="Courier New"/>
                <a:cs typeface="Courier New"/>
                <a:sym typeface="Courier New"/>
              </a:rPr>
              <a:t>Ridge Regression: </a:t>
            </a:r>
            <a:endParaRPr sz="1300">
              <a:latin typeface="Courier New"/>
              <a:ea typeface="Courier New"/>
              <a:cs typeface="Courier New"/>
              <a:sym typeface="Courier New"/>
            </a:endParaRPr>
          </a:p>
          <a:p>
            <a:pPr indent="457200" lvl="0" marL="0" rtl="0" algn="l">
              <a:spcBef>
                <a:spcPts val="0"/>
              </a:spcBef>
              <a:spcAft>
                <a:spcPts val="0"/>
              </a:spcAft>
              <a:buNone/>
            </a:pPr>
            <a:r>
              <a:rPr lang="zh-CN" sz="1300">
                <a:latin typeface="Courier New"/>
                <a:ea typeface="Courier New"/>
                <a:cs typeface="Courier New"/>
                <a:sym typeface="Courier New"/>
              </a:rPr>
              <a:t>MSE = 0.28, </a:t>
            </a:r>
            <a:endParaRPr sz="1300">
              <a:latin typeface="Courier New"/>
              <a:ea typeface="Courier New"/>
              <a:cs typeface="Courier New"/>
              <a:sym typeface="Courier New"/>
            </a:endParaRPr>
          </a:p>
          <a:p>
            <a:pPr indent="457200" lvl="0" marL="0" rtl="0" algn="l">
              <a:spcBef>
                <a:spcPts val="0"/>
              </a:spcBef>
              <a:spcAft>
                <a:spcPts val="0"/>
              </a:spcAft>
              <a:buNone/>
            </a:pPr>
            <a:r>
              <a:rPr lang="zh-CN" sz="1300">
                <a:latin typeface="Courier New"/>
                <a:ea typeface="Courier New"/>
                <a:cs typeface="Courier New"/>
                <a:sym typeface="Courier New"/>
              </a:rPr>
              <a:t>R^2 = 0.41</a:t>
            </a:r>
            <a:endParaRPr sz="1300">
              <a:latin typeface="Courier New"/>
              <a:ea typeface="Courier New"/>
              <a:cs typeface="Courier New"/>
              <a:sym typeface="Courier New"/>
            </a:endParaRPr>
          </a:p>
          <a:p>
            <a:pPr indent="0" lvl="0" marL="0" rtl="0" algn="l">
              <a:spcBef>
                <a:spcPts val="0"/>
              </a:spcBef>
              <a:spcAft>
                <a:spcPts val="0"/>
              </a:spcAft>
              <a:buNone/>
            </a:pPr>
            <a:r>
              <a:rPr b="1" lang="zh-CN" sz="1300">
                <a:highlight>
                  <a:srgbClr val="FF9900"/>
                </a:highlight>
                <a:latin typeface="Courier New"/>
                <a:ea typeface="Courier New"/>
                <a:cs typeface="Courier New"/>
                <a:sym typeface="Courier New"/>
              </a:rPr>
              <a:t>Gradient Boosting Regression: </a:t>
            </a:r>
            <a:endParaRPr b="1" sz="1300">
              <a:highlight>
                <a:srgbClr val="FF9900"/>
              </a:highlight>
              <a:latin typeface="Courier New"/>
              <a:ea typeface="Courier New"/>
              <a:cs typeface="Courier New"/>
              <a:sym typeface="Courier New"/>
            </a:endParaRPr>
          </a:p>
          <a:p>
            <a:pPr indent="457200" lvl="0" marL="0" rtl="0" algn="l">
              <a:spcBef>
                <a:spcPts val="0"/>
              </a:spcBef>
              <a:spcAft>
                <a:spcPts val="0"/>
              </a:spcAft>
              <a:buNone/>
            </a:pPr>
            <a:r>
              <a:rPr b="1" lang="zh-CN" sz="1300">
                <a:highlight>
                  <a:srgbClr val="FF9900"/>
                </a:highlight>
                <a:latin typeface="Courier New"/>
                <a:ea typeface="Courier New"/>
                <a:cs typeface="Courier New"/>
                <a:sym typeface="Courier New"/>
              </a:rPr>
              <a:t>MSE = 0.21, </a:t>
            </a:r>
            <a:endParaRPr b="1" sz="1300">
              <a:highlight>
                <a:srgbClr val="FF9900"/>
              </a:highlight>
              <a:latin typeface="Courier New"/>
              <a:ea typeface="Courier New"/>
              <a:cs typeface="Courier New"/>
              <a:sym typeface="Courier New"/>
            </a:endParaRPr>
          </a:p>
          <a:p>
            <a:pPr indent="457200" lvl="0" marL="0" rtl="0" algn="l">
              <a:spcBef>
                <a:spcPts val="0"/>
              </a:spcBef>
              <a:spcAft>
                <a:spcPts val="0"/>
              </a:spcAft>
              <a:buNone/>
            </a:pPr>
            <a:r>
              <a:rPr b="1" lang="zh-CN" sz="1300">
                <a:highlight>
                  <a:srgbClr val="FF9900"/>
                </a:highlight>
                <a:latin typeface="Courier New"/>
                <a:ea typeface="Courier New"/>
                <a:cs typeface="Courier New"/>
                <a:sym typeface="Courier New"/>
              </a:rPr>
              <a:t>R^2 = 0.56</a:t>
            </a:r>
            <a:endParaRPr b="1" sz="1300">
              <a:highlight>
                <a:srgbClr val="FF9900"/>
              </a:highlight>
              <a:latin typeface="Courier New"/>
              <a:ea typeface="Courier New"/>
              <a:cs typeface="Courier New"/>
              <a:sym typeface="Courier New"/>
            </a:endParaRPr>
          </a:p>
          <a:p>
            <a:pPr indent="0" lvl="0" marL="0" rtl="0" algn="l">
              <a:spcBef>
                <a:spcPts val="0"/>
              </a:spcBef>
              <a:spcAft>
                <a:spcPts val="0"/>
              </a:spcAft>
              <a:buNone/>
            </a:pPr>
            <a:r>
              <a:t/>
            </a:r>
            <a:endParaRPr sz="13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p>
            <a:pPr indent="0" lvl="0" marL="0" rtl="0" algn="l">
              <a:spcBef>
                <a:spcPts val="0"/>
              </a:spcBef>
              <a:spcAft>
                <a:spcPts val="0"/>
              </a:spcAft>
              <a:buNone/>
            </a:pPr>
            <a:r>
              <a:t/>
            </a:r>
            <a:endParaRPr sz="1300">
              <a:latin typeface="Courier New"/>
              <a:ea typeface="Courier New"/>
              <a:cs typeface="Courier New"/>
              <a:sym typeface="Courier New"/>
            </a:endParaRPr>
          </a:p>
        </p:txBody>
      </p:sp>
      <p:sp>
        <p:nvSpPr>
          <p:cNvPr id="212" name="Google Shape;212;p24"/>
          <p:cNvSpPr txBox="1"/>
          <p:nvPr/>
        </p:nvSpPr>
        <p:spPr>
          <a:xfrm>
            <a:off x="4410125" y="936375"/>
            <a:ext cx="37659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300">
                <a:latin typeface="Courier New"/>
                <a:ea typeface="Courier New"/>
                <a:cs typeface="Courier New"/>
                <a:sym typeface="Courier New"/>
              </a:rPr>
              <a:t>Prediction for Price Classification</a:t>
            </a:r>
            <a:endParaRPr b="1" sz="1300">
              <a:latin typeface="Courier New"/>
              <a:ea typeface="Courier New"/>
              <a:cs typeface="Courier New"/>
              <a:sym typeface="Courier New"/>
            </a:endParaRPr>
          </a:p>
          <a:p>
            <a:pPr indent="0" lvl="0" marL="0" rtl="0" algn="l">
              <a:spcBef>
                <a:spcPts val="0"/>
              </a:spcBef>
              <a:spcAft>
                <a:spcPts val="0"/>
              </a:spcAft>
              <a:buNone/>
            </a:pPr>
            <a:r>
              <a:t/>
            </a:r>
            <a:endParaRPr b="1" sz="1300">
              <a:latin typeface="Courier New"/>
              <a:ea typeface="Courier New"/>
              <a:cs typeface="Courier New"/>
              <a:sym typeface="Courier New"/>
            </a:endParaRPr>
          </a:p>
          <a:p>
            <a:pPr indent="0" lvl="0" marL="0" rtl="0" algn="l">
              <a:spcBef>
                <a:spcPts val="0"/>
              </a:spcBef>
              <a:spcAft>
                <a:spcPts val="0"/>
              </a:spcAft>
              <a:buNone/>
            </a:pPr>
            <a:r>
              <a:rPr lang="zh-CN" sz="1300">
                <a:latin typeface="Courier New"/>
                <a:ea typeface="Courier New"/>
                <a:cs typeface="Courier New"/>
                <a:sym typeface="Courier New"/>
              </a:rPr>
              <a:t>Linear Regression: </a:t>
            </a:r>
            <a:endParaRPr sz="1300">
              <a:latin typeface="Courier New"/>
              <a:ea typeface="Courier New"/>
              <a:cs typeface="Courier New"/>
              <a:sym typeface="Courier New"/>
            </a:endParaRPr>
          </a:p>
          <a:p>
            <a:pPr indent="457200" lvl="0" marL="0" rtl="0" algn="l">
              <a:spcBef>
                <a:spcPts val="0"/>
              </a:spcBef>
              <a:spcAft>
                <a:spcPts val="0"/>
              </a:spcAft>
              <a:buNone/>
            </a:pPr>
            <a:r>
              <a:rPr lang="zh-CN" sz="1300">
                <a:latin typeface="Courier New"/>
                <a:ea typeface="Courier New"/>
                <a:cs typeface="Courier New"/>
                <a:sym typeface="Courier New"/>
              </a:rPr>
              <a:t>Accuracy: 0.820, </a:t>
            </a:r>
            <a:endParaRPr sz="1300">
              <a:latin typeface="Courier New"/>
              <a:ea typeface="Courier New"/>
              <a:cs typeface="Courier New"/>
              <a:sym typeface="Courier New"/>
            </a:endParaRPr>
          </a:p>
          <a:p>
            <a:pPr indent="457200" lvl="0" marL="0" rtl="0" algn="l">
              <a:spcBef>
                <a:spcPts val="0"/>
              </a:spcBef>
              <a:spcAft>
                <a:spcPts val="0"/>
              </a:spcAft>
              <a:buNone/>
            </a:pPr>
            <a:r>
              <a:rPr lang="zh-CN" sz="1300">
                <a:latin typeface="Courier New"/>
                <a:ea typeface="Courier New"/>
                <a:cs typeface="Courier New"/>
                <a:sym typeface="Courier New"/>
              </a:rPr>
              <a:t>f1: 0.825</a:t>
            </a:r>
            <a:endParaRPr sz="1300">
              <a:latin typeface="Courier New"/>
              <a:ea typeface="Courier New"/>
              <a:cs typeface="Courier New"/>
              <a:sym typeface="Courier New"/>
            </a:endParaRPr>
          </a:p>
          <a:p>
            <a:pPr indent="0" lvl="0" marL="0" rtl="0" algn="l">
              <a:spcBef>
                <a:spcPts val="0"/>
              </a:spcBef>
              <a:spcAft>
                <a:spcPts val="0"/>
              </a:spcAft>
              <a:buNone/>
            </a:pPr>
            <a:r>
              <a:rPr lang="zh-CN" sz="1300">
                <a:latin typeface="Courier New"/>
                <a:ea typeface="Courier New"/>
                <a:cs typeface="Courier New"/>
                <a:sym typeface="Courier New"/>
              </a:rPr>
              <a:t>Lasso Regression: </a:t>
            </a:r>
            <a:endParaRPr sz="1300">
              <a:latin typeface="Courier New"/>
              <a:ea typeface="Courier New"/>
              <a:cs typeface="Courier New"/>
              <a:sym typeface="Courier New"/>
            </a:endParaRPr>
          </a:p>
          <a:p>
            <a:pPr indent="457200" lvl="0" marL="0" rtl="0" algn="l">
              <a:spcBef>
                <a:spcPts val="0"/>
              </a:spcBef>
              <a:spcAft>
                <a:spcPts val="0"/>
              </a:spcAft>
              <a:buNone/>
            </a:pPr>
            <a:r>
              <a:rPr lang="zh-CN" sz="1300">
                <a:latin typeface="Courier New"/>
                <a:ea typeface="Courier New"/>
                <a:cs typeface="Courier New"/>
                <a:sym typeface="Courier New"/>
              </a:rPr>
              <a:t>Accuracy: 0.549, </a:t>
            </a:r>
            <a:endParaRPr sz="1300">
              <a:latin typeface="Courier New"/>
              <a:ea typeface="Courier New"/>
              <a:cs typeface="Courier New"/>
              <a:sym typeface="Courier New"/>
            </a:endParaRPr>
          </a:p>
          <a:p>
            <a:pPr indent="457200" lvl="0" marL="0" rtl="0" algn="l">
              <a:spcBef>
                <a:spcPts val="0"/>
              </a:spcBef>
              <a:spcAft>
                <a:spcPts val="0"/>
              </a:spcAft>
              <a:buNone/>
            </a:pPr>
            <a:r>
              <a:rPr lang="zh-CN" sz="1300">
                <a:latin typeface="Courier New"/>
                <a:ea typeface="Courier New"/>
                <a:cs typeface="Courier New"/>
                <a:sym typeface="Courier New"/>
              </a:rPr>
              <a:t>f1: 0.525</a:t>
            </a:r>
            <a:endParaRPr sz="1300">
              <a:latin typeface="Courier New"/>
              <a:ea typeface="Courier New"/>
              <a:cs typeface="Courier New"/>
              <a:sym typeface="Courier New"/>
            </a:endParaRPr>
          </a:p>
          <a:p>
            <a:pPr indent="0" lvl="0" marL="0" rtl="0" algn="l">
              <a:spcBef>
                <a:spcPts val="0"/>
              </a:spcBef>
              <a:spcAft>
                <a:spcPts val="0"/>
              </a:spcAft>
              <a:buNone/>
            </a:pPr>
            <a:r>
              <a:rPr lang="zh-CN" sz="1300">
                <a:latin typeface="Courier New"/>
                <a:ea typeface="Courier New"/>
                <a:cs typeface="Courier New"/>
                <a:sym typeface="Courier New"/>
              </a:rPr>
              <a:t>Ridge Classifier: </a:t>
            </a:r>
            <a:endParaRPr sz="1300">
              <a:latin typeface="Courier New"/>
              <a:ea typeface="Courier New"/>
              <a:cs typeface="Courier New"/>
              <a:sym typeface="Courier New"/>
            </a:endParaRPr>
          </a:p>
          <a:p>
            <a:pPr indent="457200" lvl="0" marL="0" rtl="0" algn="l">
              <a:spcBef>
                <a:spcPts val="0"/>
              </a:spcBef>
              <a:spcAft>
                <a:spcPts val="0"/>
              </a:spcAft>
              <a:buNone/>
            </a:pPr>
            <a:r>
              <a:rPr lang="zh-CN" sz="1300">
                <a:latin typeface="Courier New"/>
                <a:ea typeface="Courier New"/>
                <a:cs typeface="Courier New"/>
                <a:sym typeface="Courier New"/>
              </a:rPr>
              <a:t>Accuracy: 0.820, </a:t>
            </a:r>
            <a:endParaRPr sz="1300">
              <a:latin typeface="Courier New"/>
              <a:ea typeface="Courier New"/>
              <a:cs typeface="Courier New"/>
              <a:sym typeface="Courier New"/>
            </a:endParaRPr>
          </a:p>
          <a:p>
            <a:pPr indent="457200" lvl="0" marL="0" rtl="0" algn="l">
              <a:spcBef>
                <a:spcPts val="0"/>
              </a:spcBef>
              <a:spcAft>
                <a:spcPts val="0"/>
              </a:spcAft>
              <a:buNone/>
            </a:pPr>
            <a:r>
              <a:rPr lang="zh-CN" sz="1300">
                <a:latin typeface="Courier New"/>
                <a:ea typeface="Courier New"/>
                <a:cs typeface="Courier New"/>
                <a:sym typeface="Courier New"/>
              </a:rPr>
              <a:t>f1: 0.825</a:t>
            </a:r>
            <a:endParaRPr sz="1300">
              <a:latin typeface="Courier New"/>
              <a:ea typeface="Courier New"/>
              <a:cs typeface="Courier New"/>
              <a:sym typeface="Courier New"/>
            </a:endParaRPr>
          </a:p>
          <a:p>
            <a:pPr indent="0" lvl="0" marL="0" rtl="0" algn="l">
              <a:spcBef>
                <a:spcPts val="0"/>
              </a:spcBef>
              <a:spcAft>
                <a:spcPts val="0"/>
              </a:spcAft>
              <a:buNone/>
            </a:pPr>
            <a:r>
              <a:rPr b="1" lang="zh-CN" sz="1300">
                <a:highlight>
                  <a:srgbClr val="FF9900"/>
                </a:highlight>
                <a:latin typeface="Courier New"/>
                <a:ea typeface="Courier New"/>
                <a:cs typeface="Courier New"/>
                <a:sym typeface="Courier New"/>
              </a:rPr>
              <a:t>Gradient Boosting Classifier: </a:t>
            </a:r>
            <a:endParaRPr b="1" sz="1300">
              <a:highlight>
                <a:srgbClr val="FF9900"/>
              </a:highlight>
              <a:latin typeface="Courier New"/>
              <a:ea typeface="Courier New"/>
              <a:cs typeface="Courier New"/>
              <a:sym typeface="Courier New"/>
            </a:endParaRPr>
          </a:p>
          <a:p>
            <a:pPr indent="457200" lvl="0" marL="0" rtl="0" algn="l">
              <a:spcBef>
                <a:spcPts val="0"/>
              </a:spcBef>
              <a:spcAft>
                <a:spcPts val="0"/>
              </a:spcAft>
              <a:buNone/>
            </a:pPr>
            <a:r>
              <a:rPr b="1" lang="zh-CN" sz="1300">
                <a:highlight>
                  <a:srgbClr val="FF9900"/>
                </a:highlight>
                <a:latin typeface="Courier New"/>
                <a:ea typeface="Courier New"/>
                <a:cs typeface="Courier New"/>
                <a:sym typeface="Courier New"/>
              </a:rPr>
              <a:t>Accuracy: 0.829, </a:t>
            </a:r>
            <a:endParaRPr b="1" sz="1300">
              <a:highlight>
                <a:srgbClr val="FF9900"/>
              </a:highlight>
              <a:latin typeface="Courier New"/>
              <a:ea typeface="Courier New"/>
              <a:cs typeface="Courier New"/>
              <a:sym typeface="Courier New"/>
            </a:endParaRPr>
          </a:p>
          <a:p>
            <a:pPr indent="457200" lvl="0" marL="0" rtl="0" algn="l">
              <a:spcBef>
                <a:spcPts val="0"/>
              </a:spcBef>
              <a:spcAft>
                <a:spcPts val="0"/>
              </a:spcAft>
              <a:buNone/>
            </a:pPr>
            <a:r>
              <a:rPr b="1" lang="zh-CN" sz="1300">
                <a:highlight>
                  <a:srgbClr val="FF9900"/>
                </a:highlight>
                <a:latin typeface="Courier New"/>
                <a:ea typeface="Courier New"/>
                <a:cs typeface="Courier New"/>
                <a:sym typeface="Courier New"/>
              </a:rPr>
              <a:t>f1: 0.832</a:t>
            </a:r>
            <a:endParaRPr b="1" sz="1300">
              <a:highlight>
                <a:srgbClr val="FF9900"/>
              </a:highlight>
              <a:latin typeface="Courier New"/>
              <a:ea typeface="Courier New"/>
              <a:cs typeface="Courier New"/>
              <a:sym typeface="Courier New"/>
            </a:endParaRPr>
          </a:p>
          <a:p>
            <a:pPr indent="0" lvl="0" marL="0" rtl="0" algn="l">
              <a:spcBef>
                <a:spcPts val="0"/>
              </a:spcBef>
              <a:spcAft>
                <a:spcPts val="0"/>
              </a:spcAft>
              <a:buNone/>
            </a:pPr>
            <a:r>
              <a:rPr lang="zh-CN" sz="1300">
                <a:latin typeface="Courier New"/>
                <a:ea typeface="Courier New"/>
                <a:cs typeface="Courier New"/>
                <a:sym typeface="Courier New"/>
              </a:rPr>
              <a:t>Logistic Regression: </a:t>
            </a:r>
            <a:endParaRPr sz="1300">
              <a:latin typeface="Courier New"/>
              <a:ea typeface="Courier New"/>
              <a:cs typeface="Courier New"/>
              <a:sym typeface="Courier New"/>
            </a:endParaRPr>
          </a:p>
          <a:p>
            <a:pPr indent="457200" lvl="0" marL="0" rtl="0" algn="l">
              <a:spcBef>
                <a:spcPts val="0"/>
              </a:spcBef>
              <a:spcAft>
                <a:spcPts val="0"/>
              </a:spcAft>
              <a:buNone/>
            </a:pPr>
            <a:r>
              <a:rPr lang="zh-CN" sz="1300">
                <a:latin typeface="Courier New"/>
                <a:ea typeface="Courier New"/>
                <a:cs typeface="Courier New"/>
                <a:sym typeface="Courier New"/>
              </a:rPr>
              <a:t>Accuracy: 0.819, </a:t>
            </a:r>
            <a:endParaRPr sz="1300">
              <a:latin typeface="Courier New"/>
              <a:ea typeface="Courier New"/>
              <a:cs typeface="Courier New"/>
              <a:sym typeface="Courier New"/>
            </a:endParaRPr>
          </a:p>
          <a:p>
            <a:pPr indent="457200" lvl="0" marL="0" rtl="0" algn="l">
              <a:spcBef>
                <a:spcPts val="0"/>
              </a:spcBef>
              <a:spcAft>
                <a:spcPts val="0"/>
              </a:spcAft>
              <a:buNone/>
            </a:pPr>
            <a:r>
              <a:rPr lang="zh-CN" sz="1300">
                <a:latin typeface="Courier New"/>
                <a:ea typeface="Courier New"/>
                <a:cs typeface="Courier New"/>
                <a:sym typeface="Courier New"/>
              </a:rPr>
              <a:t>f1: 0.824</a:t>
            </a:r>
            <a:endParaRPr sz="1300">
              <a:latin typeface="Courier New"/>
              <a:ea typeface="Courier New"/>
              <a:cs typeface="Courier New"/>
              <a:sym typeface="Courier New"/>
            </a:endParaRPr>
          </a:p>
        </p:txBody>
      </p:sp>
      <p:sp>
        <p:nvSpPr>
          <p:cNvPr id="213" name="Google Shape;213;p24"/>
          <p:cNvSpPr txBox="1"/>
          <p:nvPr/>
        </p:nvSpPr>
        <p:spPr>
          <a:xfrm>
            <a:off x="2231300" y="4380300"/>
            <a:ext cx="6119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t>F1 score can be interpreted as a harmonic mean of the precision and recall, providing a balance between false positives and false negatives.</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17" name="Shape 217"/>
        <p:cNvGrpSpPr/>
        <p:nvPr/>
      </p:nvGrpSpPr>
      <p:grpSpPr>
        <a:xfrm>
          <a:off x="0" y="0"/>
          <a:ext cx="0" cy="0"/>
          <a:chOff x="0" y="0"/>
          <a:chExt cx="0" cy="0"/>
        </a:xfrm>
      </p:grpSpPr>
      <p:pic>
        <p:nvPicPr>
          <p:cNvPr id="218" name="Google Shape;218;p25"/>
          <p:cNvPicPr preferRelativeResize="0"/>
          <p:nvPr/>
        </p:nvPicPr>
        <p:blipFill>
          <a:blip r:embed="rId3">
            <a:alphaModFix/>
          </a:blip>
          <a:stretch>
            <a:fillRect/>
          </a:stretch>
        </p:blipFill>
        <p:spPr>
          <a:xfrm>
            <a:off x="405000" y="1568525"/>
            <a:ext cx="4432824" cy="2851825"/>
          </a:xfrm>
          <a:prstGeom prst="rect">
            <a:avLst/>
          </a:prstGeom>
          <a:noFill/>
          <a:ln>
            <a:noFill/>
          </a:ln>
        </p:spPr>
      </p:pic>
      <p:sp>
        <p:nvSpPr>
          <p:cNvPr id="219" name="Google Shape;219;p25"/>
          <p:cNvSpPr txBox="1"/>
          <p:nvPr/>
        </p:nvSpPr>
        <p:spPr>
          <a:xfrm>
            <a:off x="4155550" y="916675"/>
            <a:ext cx="150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20" name="Google Shape;220;p25"/>
          <p:cNvSpPr/>
          <p:nvPr/>
        </p:nvSpPr>
        <p:spPr>
          <a:xfrm>
            <a:off x="1020063" y="1089823"/>
            <a:ext cx="7371030" cy="395080"/>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FF9900"/>
                </a:solidFill>
                <a:latin typeface="Arial"/>
              </a:rPr>
              <a:t>Log Price Models Histogram</a:t>
            </a:r>
          </a:p>
        </p:txBody>
      </p:sp>
      <p:sp>
        <p:nvSpPr>
          <p:cNvPr id="221" name="Google Shape;221;p25"/>
          <p:cNvSpPr/>
          <p:nvPr/>
        </p:nvSpPr>
        <p:spPr>
          <a:xfrm>
            <a:off x="5663050" y="2626375"/>
            <a:ext cx="203700" cy="794400"/>
          </a:xfrm>
          <a:prstGeom prst="downArrowCallout">
            <a:avLst>
              <a:gd fmla="val 25000" name="adj1"/>
              <a:gd fmla="val 25000" name="adj2"/>
              <a:gd fmla="val 25000" name="adj3"/>
              <a:gd fmla="val 64977" name="adj4"/>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5"/>
          <p:cNvSpPr txBox="1"/>
          <p:nvPr/>
        </p:nvSpPr>
        <p:spPr>
          <a:xfrm>
            <a:off x="5031450" y="3707400"/>
            <a:ext cx="2006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500">
                <a:latin typeface="Calibri"/>
                <a:ea typeface="Calibri"/>
                <a:cs typeface="Calibri"/>
                <a:sym typeface="Calibri"/>
              </a:rPr>
              <a:t>Performance </a:t>
            </a:r>
            <a:endParaRPr b="1" sz="1500">
              <a:latin typeface="Calibri"/>
              <a:ea typeface="Calibri"/>
              <a:cs typeface="Calibri"/>
              <a:sym typeface="Calibri"/>
            </a:endParaRPr>
          </a:p>
        </p:txBody>
      </p:sp>
      <p:sp>
        <p:nvSpPr>
          <p:cNvPr id="223" name="Google Shape;223;p25"/>
          <p:cNvSpPr/>
          <p:nvPr/>
        </p:nvSpPr>
        <p:spPr>
          <a:xfrm>
            <a:off x="6172200" y="3715050"/>
            <a:ext cx="244500" cy="4002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5"/>
          <p:cNvSpPr/>
          <p:nvPr/>
        </p:nvSpPr>
        <p:spPr>
          <a:xfrm>
            <a:off x="5031450" y="1778900"/>
            <a:ext cx="1609200" cy="706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sz="1500">
                <a:latin typeface="Calibri"/>
                <a:ea typeface="Calibri"/>
                <a:cs typeface="Calibri"/>
                <a:sym typeface="Calibri"/>
              </a:rPr>
              <a:t>R2           MSE</a:t>
            </a:r>
            <a:endParaRPr sz="1500">
              <a:latin typeface="Calibri"/>
              <a:ea typeface="Calibri"/>
              <a:cs typeface="Calibri"/>
              <a:sym typeface="Calibri"/>
            </a:endParaRPr>
          </a:p>
          <a:p>
            <a:pPr indent="0" lvl="0" marL="0" rtl="0" algn="l">
              <a:spcBef>
                <a:spcPts val="0"/>
              </a:spcBef>
              <a:spcAft>
                <a:spcPts val="0"/>
              </a:spcAft>
              <a:buNone/>
            </a:pPr>
            <a:r>
              <a:t/>
            </a:r>
            <a:endParaRPr/>
          </a:p>
        </p:txBody>
      </p:sp>
      <p:sp>
        <p:nvSpPr>
          <p:cNvPr id="225" name="Google Shape;225;p25"/>
          <p:cNvSpPr/>
          <p:nvPr/>
        </p:nvSpPr>
        <p:spPr>
          <a:xfrm>
            <a:off x="5418550" y="1924250"/>
            <a:ext cx="244500" cy="415500"/>
          </a:xfrm>
          <a:prstGeom prst="up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5"/>
          <p:cNvSpPr/>
          <p:nvPr/>
        </p:nvSpPr>
        <p:spPr>
          <a:xfrm>
            <a:off x="6172200" y="1927150"/>
            <a:ext cx="244500" cy="415500"/>
          </a:xfrm>
          <a:prstGeom prst="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5"/>
          <p:cNvSpPr txBox="1"/>
          <p:nvPr/>
        </p:nvSpPr>
        <p:spPr>
          <a:xfrm>
            <a:off x="6640650" y="2607925"/>
            <a:ext cx="2250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Calibri"/>
                <a:ea typeface="Calibri"/>
                <a:cs typeface="Calibri"/>
                <a:sym typeface="Calibri"/>
              </a:rPr>
              <a:t>GBR: Explain 56% of the variance in the log price. Smallest prediction errors.</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31" name="Shape 231"/>
        <p:cNvGrpSpPr/>
        <p:nvPr/>
      </p:nvGrpSpPr>
      <p:grpSpPr>
        <a:xfrm>
          <a:off x="0" y="0"/>
          <a:ext cx="0" cy="0"/>
          <a:chOff x="0" y="0"/>
          <a:chExt cx="0" cy="0"/>
        </a:xfrm>
      </p:grpSpPr>
      <p:sp>
        <p:nvSpPr>
          <p:cNvPr id="232" name="Google Shape;232;p26"/>
          <p:cNvSpPr txBox="1"/>
          <p:nvPr/>
        </p:nvSpPr>
        <p:spPr>
          <a:xfrm>
            <a:off x="4155550" y="916675"/>
            <a:ext cx="150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33" name="Google Shape;233;p26"/>
          <p:cNvSpPr/>
          <p:nvPr/>
        </p:nvSpPr>
        <p:spPr>
          <a:xfrm>
            <a:off x="5897225" y="2626400"/>
            <a:ext cx="203700" cy="794400"/>
          </a:xfrm>
          <a:prstGeom prst="downArrowCallout">
            <a:avLst>
              <a:gd fmla="val 25000" name="adj1"/>
              <a:gd fmla="val 25000" name="adj2"/>
              <a:gd fmla="val 25000" name="adj3"/>
              <a:gd fmla="val 64977" name="adj4"/>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6"/>
          <p:cNvSpPr txBox="1"/>
          <p:nvPr/>
        </p:nvSpPr>
        <p:spPr>
          <a:xfrm>
            <a:off x="5031450" y="3707400"/>
            <a:ext cx="2006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500">
                <a:latin typeface="Calibri"/>
                <a:ea typeface="Calibri"/>
                <a:cs typeface="Calibri"/>
                <a:sym typeface="Calibri"/>
              </a:rPr>
              <a:t>Performance </a:t>
            </a:r>
            <a:endParaRPr b="1" sz="1500">
              <a:latin typeface="Calibri"/>
              <a:ea typeface="Calibri"/>
              <a:cs typeface="Calibri"/>
              <a:sym typeface="Calibri"/>
            </a:endParaRPr>
          </a:p>
        </p:txBody>
      </p:sp>
      <p:sp>
        <p:nvSpPr>
          <p:cNvPr id="235" name="Google Shape;235;p26"/>
          <p:cNvSpPr/>
          <p:nvPr/>
        </p:nvSpPr>
        <p:spPr>
          <a:xfrm>
            <a:off x="6172200" y="3715050"/>
            <a:ext cx="244500" cy="4002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a:off x="4837925" y="1778900"/>
            <a:ext cx="2077800" cy="706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sz="1500">
                <a:latin typeface="Calibri"/>
                <a:ea typeface="Calibri"/>
                <a:cs typeface="Calibri"/>
                <a:sym typeface="Calibri"/>
              </a:rPr>
              <a:t>Accuracy</a:t>
            </a:r>
            <a:r>
              <a:rPr lang="zh-CN" sz="1500">
                <a:latin typeface="Calibri"/>
                <a:ea typeface="Calibri"/>
                <a:cs typeface="Calibri"/>
                <a:sym typeface="Calibri"/>
              </a:rPr>
              <a:t>            F1</a:t>
            </a:r>
            <a:endParaRPr sz="1500">
              <a:latin typeface="Calibri"/>
              <a:ea typeface="Calibri"/>
              <a:cs typeface="Calibri"/>
              <a:sym typeface="Calibri"/>
            </a:endParaRPr>
          </a:p>
          <a:p>
            <a:pPr indent="0" lvl="0" marL="0" rtl="0" algn="l">
              <a:spcBef>
                <a:spcPts val="0"/>
              </a:spcBef>
              <a:spcAft>
                <a:spcPts val="0"/>
              </a:spcAft>
              <a:buNone/>
            </a:pPr>
            <a:r>
              <a:t/>
            </a:r>
            <a:endParaRPr/>
          </a:p>
        </p:txBody>
      </p:sp>
      <p:sp>
        <p:nvSpPr>
          <p:cNvPr id="237" name="Google Shape;237;p26"/>
          <p:cNvSpPr/>
          <p:nvPr/>
        </p:nvSpPr>
        <p:spPr>
          <a:xfrm>
            <a:off x="5785250" y="1835163"/>
            <a:ext cx="244500" cy="415500"/>
          </a:xfrm>
          <a:prstGeom prst="up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a:off x="341963" y="1059248"/>
            <a:ext cx="8460051" cy="400200"/>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FF9900"/>
                </a:solidFill>
                <a:latin typeface="Arial"/>
              </a:rPr>
              <a:t>Classification Models Histogram</a:t>
            </a:r>
          </a:p>
        </p:txBody>
      </p:sp>
      <p:sp>
        <p:nvSpPr>
          <p:cNvPr id="239" name="Google Shape;239;p26"/>
          <p:cNvSpPr/>
          <p:nvPr/>
        </p:nvSpPr>
        <p:spPr>
          <a:xfrm>
            <a:off x="6508025" y="1835163"/>
            <a:ext cx="244500" cy="415500"/>
          </a:xfrm>
          <a:prstGeom prst="up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26"/>
          <p:cNvPicPr preferRelativeResize="0"/>
          <p:nvPr/>
        </p:nvPicPr>
        <p:blipFill>
          <a:blip r:embed="rId3">
            <a:alphaModFix/>
          </a:blip>
          <a:stretch>
            <a:fillRect/>
          </a:stretch>
        </p:blipFill>
        <p:spPr>
          <a:xfrm>
            <a:off x="341975" y="1502275"/>
            <a:ext cx="4495949" cy="3042650"/>
          </a:xfrm>
          <a:prstGeom prst="rect">
            <a:avLst/>
          </a:prstGeom>
          <a:noFill/>
          <a:ln>
            <a:noFill/>
          </a:ln>
        </p:spPr>
      </p:pic>
      <p:sp>
        <p:nvSpPr>
          <p:cNvPr id="241" name="Google Shape;241;p26"/>
          <p:cNvSpPr txBox="1"/>
          <p:nvPr/>
        </p:nvSpPr>
        <p:spPr>
          <a:xfrm>
            <a:off x="6915725" y="1778900"/>
            <a:ext cx="2169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Calibri"/>
                <a:ea typeface="Calibri"/>
                <a:cs typeface="Calibri"/>
                <a:sym typeface="Calibri"/>
              </a:rPr>
              <a:t>GBC: Best balance between precision and recall. Highest proportion of correct predictions.</a:t>
            </a:r>
            <a:endParaRPr>
              <a:latin typeface="Calibri"/>
              <a:ea typeface="Calibri"/>
              <a:cs typeface="Calibri"/>
              <a:sym typeface="Calibri"/>
            </a:endParaRPr>
          </a:p>
        </p:txBody>
      </p:sp>
      <p:sp>
        <p:nvSpPr>
          <p:cNvPr id="242" name="Google Shape;242;p26"/>
          <p:cNvSpPr txBox="1"/>
          <p:nvPr/>
        </p:nvSpPr>
        <p:spPr>
          <a:xfrm>
            <a:off x="6549125" y="3027575"/>
            <a:ext cx="2362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Calibri"/>
                <a:ea typeface="Calibri"/>
                <a:cs typeface="Calibri"/>
                <a:sym typeface="Calibri"/>
              </a:rPr>
              <a:t>L1 regularization: Add </a:t>
            </a:r>
            <a:r>
              <a:rPr lang="zh-CN">
                <a:latin typeface="Calibri"/>
                <a:ea typeface="Calibri"/>
                <a:cs typeface="Calibri"/>
                <a:sym typeface="Calibri"/>
              </a:rPr>
              <a:t>absolute</a:t>
            </a:r>
            <a:r>
              <a:rPr lang="zh-CN">
                <a:latin typeface="Calibri"/>
                <a:ea typeface="Calibri"/>
                <a:cs typeface="Calibri"/>
                <a:sym typeface="Calibri"/>
              </a:rPr>
              <a:t> value of coefficients multiplied by alpha to the loss function. Excessive shrinkage of the coefficients </a:t>
            </a:r>
            <a:endParaRPr>
              <a:latin typeface="Calibri"/>
              <a:ea typeface="Calibri"/>
              <a:cs typeface="Calibri"/>
              <a:sym typeface="Calibri"/>
            </a:endParaRPr>
          </a:p>
          <a:p>
            <a:pPr indent="0" lvl="0" marL="0" rtl="0" algn="l">
              <a:spcBef>
                <a:spcPts val="0"/>
              </a:spcBef>
              <a:spcAft>
                <a:spcPts val="0"/>
              </a:spcAft>
              <a:buNone/>
            </a:pPr>
            <a:r>
              <a:rPr lang="zh-CN">
                <a:latin typeface="Calibri"/>
                <a:ea typeface="Calibri"/>
                <a:cs typeface="Calibri"/>
                <a:sym typeface="Calibri"/>
              </a:rPr>
              <a:t>            underfitted. </a:t>
            </a:r>
            <a:endParaRPr>
              <a:latin typeface="Calibri"/>
              <a:ea typeface="Calibri"/>
              <a:cs typeface="Calibri"/>
              <a:sym typeface="Calibri"/>
            </a:endParaRPr>
          </a:p>
        </p:txBody>
      </p:sp>
      <p:sp>
        <p:nvSpPr>
          <p:cNvPr id="243" name="Google Shape;243;p26"/>
          <p:cNvSpPr/>
          <p:nvPr/>
        </p:nvSpPr>
        <p:spPr>
          <a:xfrm>
            <a:off x="6630450" y="4247200"/>
            <a:ext cx="407400" cy="1119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47" name="Shape 247"/>
        <p:cNvGrpSpPr/>
        <p:nvPr/>
      </p:nvGrpSpPr>
      <p:grpSpPr>
        <a:xfrm>
          <a:off x="0" y="0"/>
          <a:ext cx="0" cy="0"/>
          <a:chOff x="0" y="0"/>
          <a:chExt cx="0" cy="0"/>
        </a:xfrm>
      </p:grpSpPr>
      <p:sp>
        <p:nvSpPr>
          <p:cNvPr id="248" name="Google Shape;248;p27"/>
          <p:cNvSpPr txBox="1"/>
          <p:nvPr>
            <p:ph type="ctrTitle"/>
          </p:nvPr>
        </p:nvSpPr>
        <p:spPr>
          <a:xfrm>
            <a:off x="2303250" y="651575"/>
            <a:ext cx="4357800" cy="825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t>ROC curves</a:t>
            </a:r>
            <a:endParaRPr/>
          </a:p>
        </p:txBody>
      </p:sp>
      <p:sp>
        <p:nvSpPr>
          <p:cNvPr id="249" name="Google Shape;249;p27"/>
          <p:cNvSpPr txBox="1"/>
          <p:nvPr/>
        </p:nvSpPr>
        <p:spPr>
          <a:xfrm>
            <a:off x="4909250" y="1231750"/>
            <a:ext cx="3422100" cy="300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CN" sz="1500">
                <a:latin typeface="Calibri"/>
                <a:ea typeface="Calibri"/>
                <a:cs typeface="Calibri"/>
                <a:sym typeface="Calibri"/>
              </a:rPr>
              <a:t>Methods Selection</a:t>
            </a:r>
            <a:endParaRPr b="1" sz="1500">
              <a:latin typeface="Calibri"/>
              <a:ea typeface="Calibri"/>
              <a:cs typeface="Calibri"/>
              <a:sym typeface="Calibri"/>
            </a:endParaRPr>
          </a:p>
          <a:p>
            <a:pPr indent="0" lvl="0" marL="0" rtl="0" algn="l">
              <a:lnSpc>
                <a:spcPct val="150000"/>
              </a:lnSpc>
              <a:spcBef>
                <a:spcPts val="0"/>
              </a:spcBef>
              <a:spcAft>
                <a:spcPts val="0"/>
              </a:spcAft>
              <a:buNone/>
            </a:pPr>
            <a:r>
              <a:rPr lang="zh-CN">
                <a:latin typeface="Calibri"/>
                <a:ea typeface="Calibri"/>
                <a:cs typeface="Calibri"/>
                <a:sym typeface="Calibri"/>
              </a:rPr>
              <a:t>Linear &amp; Lasso: predict()</a:t>
            </a:r>
            <a:endParaRPr b="1" sz="1500">
              <a:latin typeface="Calibri"/>
              <a:ea typeface="Calibri"/>
              <a:cs typeface="Calibri"/>
              <a:sym typeface="Calibri"/>
            </a:endParaRPr>
          </a:p>
          <a:p>
            <a:pPr indent="0" lvl="0" marL="0" rtl="0" algn="l">
              <a:lnSpc>
                <a:spcPct val="150000"/>
              </a:lnSpc>
              <a:spcBef>
                <a:spcPts val="0"/>
              </a:spcBef>
              <a:spcAft>
                <a:spcPts val="0"/>
              </a:spcAft>
              <a:buNone/>
            </a:pPr>
            <a:r>
              <a:rPr lang="zh-CN">
                <a:latin typeface="Calibri"/>
                <a:ea typeface="Calibri"/>
                <a:cs typeface="Calibri"/>
                <a:sym typeface="Calibri"/>
              </a:rPr>
              <a:t>Ridge</a:t>
            </a:r>
            <a:r>
              <a:rPr lang="zh-CN">
                <a:latin typeface="Calibri"/>
                <a:ea typeface="Calibri"/>
                <a:cs typeface="Calibri"/>
                <a:sym typeface="Calibri"/>
              </a:rPr>
              <a:t>: decision_function() (need </a:t>
            </a:r>
            <a:r>
              <a:rPr lang="zh-CN">
                <a:solidFill>
                  <a:srgbClr val="2A3140"/>
                </a:solidFill>
                <a:highlight>
                  <a:srgbClr val="FFFFFF"/>
                </a:highlight>
                <a:latin typeface="Calibri"/>
                <a:ea typeface="Calibri"/>
                <a:cs typeface="Calibri"/>
                <a:sym typeface="Calibri"/>
              </a:rPr>
              <a:t>the signed distance to the decision boundary for computing the ROC curve)</a:t>
            </a:r>
            <a:endParaRPr>
              <a:latin typeface="Calibri"/>
              <a:ea typeface="Calibri"/>
              <a:cs typeface="Calibri"/>
              <a:sym typeface="Calibri"/>
            </a:endParaRPr>
          </a:p>
          <a:p>
            <a:pPr indent="0" lvl="0" marL="0" rtl="0" algn="l">
              <a:lnSpc>
                <a:spcPct val="150000"/>
              </a:lnSpc>
              <a:spcBef>
                <a:spcPts val="0"/>
              </a:spcBef>
              <a:spcAft>
                <a:spcPts val="0"/>
              </a:spcAft>
              <a:buNone/>
            </a:pPr>
            <a:r>
              <a:rPr lang="zh-CN">
                <a:latin typeface="Calibri"/>
                <a:ea typeface="Calibri"/>
                <a:cs typeface="Calibri"/>
                <a:sym typeface="Calibri"/>
              </a:rPr>
              <a:t>Logistic: predict_proba() (</a:t>
            </a:r>
            <a:r>
              <a:rPr lang="zh-CN">
                <a:solidFill>
                  <a:srgbClr val="2A3140"/>
                </a:solidFill>
                <a:highlight>
                  <a:srgbClr val="FFFFFF"/>
                </a:highlight>
                <a:latin typeface="Calibri"/>
                <a:ea typeface="Calibri"/>
                <a:cs typeface="Calibri"/>
                <a:sym typeface="Calibri"/>
              </a:rPr>
              <a:t>probabilistic classifier and provide class probabilities)</a:t>
            </a:r>
            <a:endParaRPr>
              <a:latin typeface="Calibri"/>
              <a:ea typeface="Calibri"/>
              <a:cs typeface="Calibri"/>
              <a:sym typeface="Calibri"/>
            </a:endParaRPr>
          </a:p>
          <a:p>
            <a:pPr indent="0" lvl="0" marL="0" rtl="0" algn="l">
              <a:lnSpc>
                <a:spcPct val="150000"/>
              </a:lnSpc>
              <a:spcBef>
                <a:spcPts val="0"/>
              </a:spcBef>
              <a:spcAft>
                <a:spcPts val="0"/>
              </a:spcAft>
              <a:buNone/>
            </a:pPr>
            <a:r>
              <a:rPr lang="zh-CN">
                <a:latin typeface="Calibri"/>
                <a:ea typeface="Calibri"/>
                <a:cs typeface="Calibri"/>
                <a:sym typeface="Calibri"/>
              </a:rPr>
              <a:t>Gradient Boost: predict_proba()</a:t>
            </a:r>
            <a:endParaRPr>
              <a:latin typeface="Calibri"/>
              <a:ea typeface="Calibri"/>
              <a:cs typeface="Calibri"/>
              <a:sym typeface="Calibri"/>
            </a:endParaRPr>
          </a:p>
          <a:p>
            <a:pPr indent="0" lvl="0" marL="0" rtl="0" algn="l">
              <a:lnSpc>
                <a:spcPct val="150000"/>
              </a:lnSpc>
              <a:spcBef>
                <a:spcPts val="0"/>
              </a:spcBef>
              <a:spcAft>
                <a:spcPts val="0"/>
              </a:spcAft>
              <a:buNone/>
            </a:pPr>
            <a:r>
              <a:t/>
            </a:r>
            <a:endParaRPr>
              <a:latin typeface="Calibri"/>
              <a:ea typeface="Calibri"/>
              <a:cs typeface="Calibri"/>
              <a:sym typeface="Calibri"/>
            </a:endParaRPr>
          </a:p>
        </p:txBody>
      </p:sp>
      <p:sp>
        <p:nvSpPr>
          <p:cNvPr id="250" name="Google Shape;250;p27"/>
          <p:cNvSpPr txBox="1"/>
          <p:nvPr/>
        </p:nvSpPr>
        <p:spPr>
          <a:xfrm>
            <a:off x="4909250" y="4048050"/>
            <a:ext cx="33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Calibri"/>
                <a:ea typeface="Calibri"/>
                <a:cs typeface="Calibri"/>
                <a:sym typeface="Calibri"/>
              </a:rPr>
              <a:t>AUC          1                 performance </a:t>
            </a:r>
            <a:endParaRPr>
              <a:latin typeface="Calibri"/>
              <a:ea typeface="Calibri"/>
              <a:cs typeface="Calibri"/>
              <a:sym typeface="Calibri"/>
            </a:endParaRPr>
          </a:p>
        </p:txBody>
      </p:sp>
      <p:sp>
        <p:nvSpPr>
          <p:cNvPr id="251" name="Google Shape;251;p27"/>
          <p:cNvSpPr/>
          <p:nvPr/>
        </p:nvSpPr>
        <p:spPr>
          <a:xfrm>
            <a:off x="5948125" y="4182000"/>
            <a:ext cx="407400" cy="132300"/>
          </a:xfrm>
          <a:prstGeom prst="homePlate">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p:nvPr/>
        </p:nvSpPr>
        <p:spPr>
          <a:xfrm>
            <a:off x="5377725" y="4182000"/>
            <a:ext cx="234300" cy="1323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p:nvPr/>
        </p:nvSpPr>
        <p:spPr>
          <a:xfrm>
            <a:off x="7516625" y="4048050"/>
            <a:ext cx="173100" cy="4002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27"/>
          <p:cNvPicPr preferRelativeResize="0"/>
          <p:nvPr/>
        </p:nvPicPr>
        <p:blipFill>
          <a:blip r:embed="rId3">
            <a:alphaModFix/>
          </a:blip>
          <a:stretch>
            <a:fillRect/>
          </a:stretch>
        </p:blipFill>
        <p:spPr>
          <a:xfrm>
            <a:off x="345900" y="1364150"/>
            <a:ext cx="4604449" cy="30841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58" name="Shape 258"/>
        <p:cNvGrpSpPr/>
        <p:nvPr/>
      </p:nvGrpSpPr>
      <p:grpSpPr>
        <a:xfrm>
          <a:off x="0" y="0"/>
          <a:ext cx="0" cy="0"/>
          <a:chOff x="0" y="0"/>
          <a:chExt cx="0" cy="0"/>
        </a:xfrm>
      </p:grpSpPr>
      <p:sp>
        <p:nvSpPr>
          <p:cNvPr id="259" name="Google Shape;259;p28"/>
          <p:cNvSpPr txBox="1"/>
          <p:nvPr>
            <p:ph type="ctrTitle"/>
          </p:nvPr>
        </p:nvSpPr>
        <p:spPr>
          <a:xfrm>
            <a:off x="2024250" y="205876"/>
            <a:ext cx="5095500" cy="720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a:t>Best Model </a:t>
            </a:r>
            <a:endParaRPr/>
          </a:p>
        </p:txBody>
      </p:sp>
      <p:pic>
        <p:nvPicPr>
          <p:cNvPr id="260" name="Google Shape;260;p28"/>
          <p:cNvPicPr preferRelativeResize="0"/>
          <p:nvPr/>
        </p:nvPicPr>
        <p:blipFill>
          <a:blip r:embed="rId3">
            <a:alphaModFix/>
          </a:blip>
          <a:stretch>
            <a:fillRect/>
          </a:stretch>
        </p:blipFill>
        <p:spPr>
          <a:xfrm>
            <a:off x="2743300" y="1280550"/>
            <a:ext cx="3376475" cy="3364075"/>
          </a:xfrm>
          <a:prstGeom prst="rect">
            <a:avLst/>
          </a:prstGeom>
          <a:noFill/>
          <a:ln>
            <a:noFill/>
          </a:ln>
        </p:spPr>
      </p:pic>
      <p:sp>
        <p:nvSpPr>
          <p:cNvPr id="261" name="Google Shape;261;p28"/>
          <p:cNvSpPr txBox="1"/>
          <p:nvPr/>
        </p:nvSpPr>
        <p:spPr>
          <a:xfrm>
            <a:off x="2292600" y="2571750"/>
            <a:ext cx="436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500">
                <a:latin typeface="Calibri"/>
                <a:ea typeface="Calibri"/>
                <a:cs typeface="Calibri"/>
                <a:sym typeface="Calibri"/>
              </a:rPr>
              <a:t>Winner: Gradient Boosting Regression</a:t>
            </a:r>
            <a:r>
              <a:rPr b="1" lang="zh-CN" sz="1500">
                <a:latin typeface="Calibri"/>
                <a:ea typeface="Calibri"/>
                <a:cs typeface="Calibri"/>
                <a:sym typeface="Calibri"/>
              </a:rPr>
              <a:t>/Classifier</a:t>
            </a:r>
            <a:endParaRPr b="1" sz="1500">
              <a:latin typeface="Calibri"/>
              <a:ea typeface="Calibri"/>
              <a:cs typeface="Calibri"/>
              <a:sym typeface="Calibri"/>
            </a:endParaRPr>
          </a:p>
        </p:txBody>
      </p:sp>
      <p:sp>
        <p:nvSpPr>
          <p:cNvPr id="262" name="Google Shape;262;p28"/>
          <p:cNvSpPr txBox="1"/>
          <p:nvPr/>
        </p:nvSpPr>
        <p:spPr>
          <a:xfrm>
            <a:off x="6433625" y="2156100"/>
            <a:ext cx="1954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t>the plot represents the training and test deviance (loss).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1"/>
                                        </p:tgtEl>
                                      </p:cBhvr>
                                    </p:animEffect>
                                    <p:set>
                                      <p:cBhvr>
                                        <p:cTn dur="1" fill="hold">
                                          <p:stCondLst>
                                            <p:cond delay="1000"/>
                                          </p:stCondLst>
                                        </p:cTn>
                                        <p:tgtEl>
                                          <p:spTgt spid="2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23" presetSubtype="16">
                                  <p:stCondLst>
                                    <p:cond delay="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1000"/>
                                        <p:tgtEl>
                                          <p:spTgt spid="260"/>
                                        </p:tgtEl>
                                        <p:attrNameLst>
                                          <p:attrName>ppt_w</p:attrName>
                                        </p:attrNameLst>
                                      </p:cBhvr>
                                      <p:tavLst>
                                        <p:tav fmla="" tm="0">
                                          <p:val>
                                            <p:strVal val="0"/>
                                          </p:val>
                                        </p:tav>
                                        <p:tav fmla="" tm="100000">
                                          <p:val>
                                            <p:strVal val="#ppt_w"/>
                                          </p:val>
                                        </p:tav>
                                      </p:tavLst>
                                    </p:anim>
                                    <p:anim calcmode="lin" valueType="num">
                                      <p:cBhvr additive="base">
                                        <p:cTn dur="1000"/>
                                        <p:tgtEl>
                                          <p:spTgt spid="26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9"/>
          <p:cNvSpPr txBox="1"/>
          <p:nvPr/>
        </p:nvSpPr>
        <p:spPr>
          <a:xfrm>
            <a:off x="215100" y="893500"/>
            <a:ext cx="47064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AutoNum type="arabicPeriod"/>
            </a:pPr>
            <a:r>
              <a:rPr lang="zh-CN">
                <a:latin typeface="Calibri"/>
                <a:ea typeface="Calibri"/>
                <a:cs typeface="Calibri"/>
                <a:sym typeface="Calibri"/>
              </a:rPr>
              <a:t>Manhattan has the highest Airbnb price, more specifically, houses in </a:t>
            </a:r>
            <a:r>
              <a:rPr lang="zh-CN">
                <a:latin typeface="Calibri"/>
                <a:ea typeface="Calibri"/>
                <a:cs typeface="Calibri"/>
                <a:sym typeface="Calibri"/>
              </a:rPr>
              <a:t>midtown and </a:t>
            </a:r>
            <a:r>
              <a:rPr lang="zh-CN">
                <a:latin typeface="Calibri"/>
                <a:ea typeface="Calibri"/>
                <a:cs typeface="Calibri"/>
                <a:sym typeface="Calibri"/>
              </a:rPr>
              <a:t>downtown are more expensive than other areas.</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zh-CN">
                <a:latin typeface="Calibri"/>
                <a:ea typeface="Calibri"/>
                <a:cs typeface="Calibri"/>
                <a:sym typeface="Calibri"/>
              </a:rPr>
              <a:t>By tokenizing Airbnb names and finding the most frequent words, we provide a direct view of the keyword’s attraction for customer from house houlders’ perspective. In this case, we may tend to </a:t>
            </a:r>
            <a:r>
              <a:rPr lang="zh-CN">
                <a:latin typeface="Calibri"/>
                <a:ea typeface="Calibri"/>
                <a:cs typeface="Calibri"/>
                <a:sym typeface="Calibri"/>
              </a:rPr>
              <a:t>recommend</a:t>
            </a:r>
            <a:r>
              <a:rPr lang="zh-CN">
                <a:latin typeface="Calibri"/>
                <a:ea typeface="Calibri"/>
                <a:cs typeface="Calibri"/>
                <a:sym typeface="Calibri"/>
              </a:rPr>
              <a:t> house holder add more similar words like cozy, however, this need further validation.</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zh-CN">
                <a:latin typeface="Calibri"/>
                <a:ea typeface="Calibri"/>
                <a:cs typeface="Calibri"/>
                <a:sym typeface="Calibri"/>
              </a:rPr>
              <a:t>The gradient boosting method has the best performance in both log_price prediction and price(low, high) classification, which minimized the overall prediction error.</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zh-CN">
                <a:latin typeface="Calibri"/>
                <a:ea typeface="Calibri"/>
                <a:cs typeface="Calibri"/>
                <a:sym typeface="Calibri"/>
              </a:rPr>
              <a:t>When building the model we realized that it is not </a:t>
            </a:r>
            <a:r>
              <a:rPr lang="zh-CN">
                <a:latin typeface="Calibri"/>
                <a:ea typeface="Calibri"/>
                <a:cs typeface="Calibri"/>
                <a:sym typeface="Calibri"/>
              </a:rPr>
              <a:t>enough</a:t>
            </a:r>
            <a:r>
              <a:rPr lang="zh-CN">
                <a:latin typeface="Calibri"/>
                <a:ea typeface="Calibri"/>
                <a:cs typeface="Calibri"/>
                <a:sym typeface="Calibri"/>
              </a:rPr>
              <a:t> to only look at the accuracy and F1 score, the ROC and AUC provide a more valuable comparison between the models.</a:t>
            </a:r>
            <a:endParaRPr>
              <a:latin typeface="Calibri"/>
              <a:ea typeface="Calibri"/>
              <a:cs typeface="Calibri"/>
              <a:sym typeface="Calibri"/>
            </a:endParaRPr>
          </a:p>
        </p:txBody>
      </p:sp>
      <p:sp>
        <p:nvSpPr>
          <p:cNvPr id="268" name="Google Shape;268;p29"/>
          <p:cNvSpPr txBox="1"/>
          <p:nvPr/>
        </p:nvSpPr>
        <p:spPr>
          <a:xfrm>
            <a:off x="4823000" y="929775"/>
            <a:ext cx="41148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AutoNum type="arabicPeriod"/>
            </a:pPr>
            <a:r>
              <a:rPr lang="zh-CN">
                <a:latin typeface="Calibri"/>
                <a:ea typeface="Calibri"/>
                <a:cs typeface="Calibri"/>
                <a:sym typeface="Calibri"/>
              </a:rPr>
              <a:t>There is no </a:t>
            </a:r>
            <a:r>
              <a:rPr lang="zh-CN">
                <a:latin typeface="Calibri"/>
                <a:ea typeface="Calibri"/>
                <a:cs typeface="Calibri"/>
                <a:sym typeface="Calibri"/>
              </a:rPr>
              <a:t>rating score for review of renting, this lead us to a delima</a:t>
            </a:r>
            <a:r>
              <a:rPr lang="zh-CN">
                <a:latin typeface="Calibri"/>
                <a:ea typeface="Calibri"/>
                <a:cs typeface="Calibri"/>
                <a:sym typeface="Calibri"/>
              </a:rPr>
              <a:t> in popularity examination. Since the review frequency can not fully represent the satisfaction of customer. </a:t>
            </a:r>
            <a:r>
              <a:rPr lang="zh-CN">
                <a:latin typeface="Calibri"/>
                <a:ea typeface="Calibri"/>
                <a:cs typeface="Calibri"/>
                <a:sym typeface="Calibri"/>
              </a:rPr>
              <a:t>Thus, we can not give useful recommendation for renting to customers.</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zh-CN">
                <a:latin typeface="Calibri"/>
                <a:ea typeface="Calibri"/>
                <a:cs typeface="Calibri"/>
                <a:sym typeface="Calibri"/>
              </a:rPr>
              <a:t>Even though we set the missing value in number_of_reviews to 0, it may still cuase imprecise conclusion for predicting model when number_of_reviews is our interested factor.</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zh-CN">
                <a:latin typeface="Calibri"/>
                <a:ea typeface="Calibri"/>
                <a:cs typeface="Calibri"/>
                <a:sym typeface="Calibri"/>
              </a:rPr>
              <a:t>If we have more time, W</a:t>
            </a:r>
            <a:r>
              <a:rPr lang="zh-CN">
                <a:latin typeface="Calibri"/>
                <a:ea typeface="Calibri"/>
                <a:cs typeface="Calibri"/>
                <a:sym typeface="Calibri"/>
              </a:rPr>
              <a:t>e are interested in doing more classification analysis, such as room type, since we found that the room type is highly correlated with the price in correlation matrix.</a:t>
            </a:r>
            <a:endParaRPr>
              <a:latin typeface="Calibri"/>
              <a:ea typeface="Calibri"/>
              <a:cs typeface="Calibri"/>
              <a:sym typeface="Calibri"/>
            </a:endParaRPr>
          </a:p>
        </p:txBody>
      </p:sp>
      <p:sp>
        <p:nvSpPr>
          <p:cNvPr id="269" name="Google Shape;269;p29"/>
          <p:cNvSpPr txBox="1"/>
          <p:nvPr>
            <p:ph type="ctrTitle"/>
          </p:nvPr>
        </p:nvSpPr>
        <p:spPr>
          <a:xfrm>
            <a:off x="766550" y="149925"/>
            <a:ext cx="7931400" cy="96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zh-CN" sz="2800"/>
              <a:t>Conclusion</a:t>
            </a:r>
            <a:r>
              <a:rPr b="1" lang="zh-CN" sz="2800"/>
              <a:t> &amp; Limitation &amp; Interest </a:t>
            </a:r>
            <a:endParaRPr b="1"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1000"/>
                                        <p:tgtEl>
                                          <p:spTgt spid="26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1000"/>
                                        <p:tgtEl>
                                          <p:spTgt spid="2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73" name="Shape 273"/>
        <p:cNvGrpSpPr/>
        <p:nvPr/>
      </p:nvGrpSpPr>
      <p:grpSpPr>
        <a:xfrm>
          <a:off x="0" y="0"/>
          <a:ext cx="0" cy="0"/>
          <a:chOff x="0" y="0"/>
          <a:chExt cx="0" cy="0"/>
        </a:xfrm>
      </p:grpSpPr>
      <p:sp>
        <p:nvSpPr>
          <p:cNvPr id="274" name="Google Shape;274;p30"/>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sz="6900">
                <a:latin typeface="Pacifico"/>
                <a:ea typeface="Pacifico"/>
                <a:cs typeface="Pacifico"/>
                <a:sym typeface="Pacifico"/>
              </a:rPr>
              <a:t>Thank you!</a:t>
            </a:r>
            <a:endParaRPr sz="6900">
              <a:latin typeface="Pacifico"/>
              <a:ea typeface="Pacifico"/>
              <a:cs typeface="Pacifico"/>
              <a:sym typeface="Pacifico"/>
            </a:endParaRPr>
          </a:p>
        </p:txBody>
      </p:sp>
      <p:sp>
        <p:nvSpPr>
          <p:cNvPr id="275" name="Google Shape;275;p30"/>
          <p:cNvSpPr txBox="1"/>
          <p:nvPr/>
        </p:nvSpPr>
        <p:spPr>
          <a:xfrm>
            <a:off x="2640950" y="4297475"/>
            <a:ext cx="619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Calibri"/>
                <a:ea typeface="Calibri"/>
                <a:cs typeface="Calibri"/>
                <a:sym typeface="Calibri"/>
              </a:rPr>
              <a:t>Github Code https://github.com/wowNorth0516/5243project/blob/main/5243Project.ipynb</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1000"/>
                                        <p:tgtEl>
                                          <p:spTgt spid="274"/>
                                        </p:tgtEl>
                                        <p:attrNameLst>
                                          <p:attrName>ppt_w</p:attrName>
                                        </p:attrNameLst>
                                      </p:cBhvr>
                                      <p:tavLst>
                                        <p:tav fmla="" tm="0">
                                          <p:val>
                                            <p:strVal val="0"/>
                                          </p:val>
                                        </p:tav>
                                        <p:tav fmla="" tm="100000">
                                          <p:val>
                                            <p:strVal val="#ppt_w"/>
                                          </p:val>
                                        </p:tav>
                                      </p:tavLst>
                                    </p:anim>
                                    <p:anim calcmode="lin" valueType="num">
                                      <p:cBhvr additive="base">
                                        <p:cTn dur="1000"/>
                                        <p:tgtEl>
                                          <p:spTgt spid="27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34" name="Shape 134"/>
        <p:cNvGrpSpPr/>
        <p:nvPr/>
      </p:nvGrpSpPr>
      <p:grpSpPr>
        <a:xfrm>
          <a:off x="0" y="0"/>
          <a:ext cx="0" cy="0"/>
          <a:chOff x="0" y="0"/>
          <a:chExt cx="0" cy="0"/>
        </a:xfrm>
      </p:grpSpPr>
      <p:sp>
        <p:nvSpPr>
          <p:cNvPr id="135" name="Google Shape;135;p14"/>
          <p:cNvSpPr txBox="1"/>
          <p:nvPr/>
        </p:nvSpPr>
        <p:spPr>
          <a:xfrm>
            <a:off x="599125" y="1783125"/>
            <a:ext cx="3880200" cy="1693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zh-CN">
                <a:solidFill>
                  <a:schemeClr val="dk2"/>
                </a:solidFill>
                <a:latin typeface="Comic Sans MS"/>
                <a:ea typeface="Comic Sans MS"/>
                <a:cs typeface="Comic Sans MS"/>
                <a:sym typeface="Comic Sans MS"/>
              </a:rPr>
              <a:t>Link; </a:t>
            </a:r>
            <a:r>
              <a:rPr lang="zh-CN" u="sng">
                <a:solidFill>
                  <a:schemeClr val="hlink"/>
                </a:solidFill>
                <a:latin typeface="Comic Sans MS"/>
                <a:ea typeface="Comic Sans MS"/>
                <a:cs typeface="Comic Sans MS"/>
                <a:sym typeface="Comic Sans MS"/>
                <a:hlinkClick r:id="rId3"/>
              </a:rPr>
              <a:t>https://www.kaggle.com/datasets/dgomonov/new-york-city-airbnb-open-data</a:t>
            </a:r>
            <a:endParaRPr>
              <a:solidFill>
                <a:schemeClr val="dk2"/>
              </a:solidFill>
              <a:latin typeface="Comic Sans MS"/>
              <a:ea typeface="Comic Sans MS"/>
              <a:cs typeface="Comic Sans MS"/>
              <a:sym typeface="Comic Sans MS"/>
            </a:endParaRPr>
          </a:p>
          <a:p>
            <a:pPr indent="0" lvl="0" marL="0" rtl="0" algn="l">
              <a:lnSpc>
                <a:spcPct val="200000"/>
              </a:lnSpc>
              <a:spcBef>
                <a:spcPts val="0"/>
              </a:spcBef>
              <a:spcAft>
                <a:spcPts val="0"/>
              </a:spcAft>
              <a:buClr>
                <a:schemeClr val="dk2"/>
              </a:buClr>
              <a:buSzPts val="1100"/>
              <a:buFont typeface="Arial"/>
              <a:buNone/>
            </a:pPr>
            <a:r>
              <a:t/>
            </a:r>
            <a:endParaRPr>
              <a:solidFill>
                <a:schemeClr val="dk2"/>
              </a:solidFill>
              <a:latin typeface="Comic Sans MS"/>
              <a:ea typeface="Comic Sans MS"/>
              <a:cs typeface="Comic Sans MS"/>
              <a:sym typeface="Comic Sans MS"/>
            </a:endParaRPr>
          </a:p>
        </p:txBody>
      </p:sp>
      <p:sp>
        <p:nvSpPr>
          <p:cNvPr id="136" name="Google Shape;136;p14"/>
          <p:cNvSpPr txBox="1"/>
          <p:nvPr/>
        </p:nvSpPr>
        <p:spPr>
          <a:xfrm>
            <a:off x="4572000" y="1509750"/>
            <a:ext cx="3808800" cy="2124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2"/>
              </a:buClr>
              <a:buSzPts val="1100"/>
              <a:buFont typeface="Arial"/>
              <a:buNone/>
            </a:pPr>
            <a:r>
              <a:rPr lang="zh-CN">
                <a:solidFill>
                  <a:schemeClr val="dk2"/>
                </a:solidFill>
                <a:latin typeface="Comic Sans MS"/>
                <a:ea typeface="Comic Sans MS"/>
                <a:cs typeface="Comic Sans MS"/>
                <a:sym typeface="Comic Sans MS"/>
              </a:rPr>
              <a:t>The dataset contains detailed information (48895 observations and 16 columns) about Airbnb in New York in 2019, including their names, neighborhoods, room types, numbers of reviews and prices, etc. </a:t>
            </a:r>
            <a:endParaRPr>
              <a:latin typeface="Playfair Display"/>
              <a:ea typeface="Playfair Display"/>
              <a:cs typeface="Playfair Display"/>
              <a:sym typeface="Playfair Display"/>
            </a:endParaRPr>
          </a:p>
        </p:txBody>
      </p:sp>
      <p:sp>
        <p:nvSpPr>
          <p:cNvPr id="137" name="Google Shape;137;p14"/>
          <p:cNvSpPr txBox="1"/>
          <p:nvPr/>
        </p:nvSpPr>
        <p:spPr>
          <a:xfrm>
            <a:off x="2824500" y="271050"/>
            <a:ext cx="3495000" cy="661800"/>
          </a:xfrm>
          <a:prstGeom prst="rect">
            <a:avLst/>
          </a:prstGeom>
          <a:solidFill>
            <a:srgbClr val="D9EAD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3100">
                <a:latin typeface="Alfa Slab One"/>
                <a:ea typeface="Alfa Slab One"/>
                <a:cs typeface="Alfa Slab One"/>
                <a:sym typeface="Alfa Slab One"/>
              </a:rPr>
              <a:t>Background</a:t>
            </a:r>
            <a:endParaRPr sz="3100">
              <a:latin typeface="Alfa Slab One"/>
              <a:ea typeface="Alfa Slab One"/>
              <a:cs typeface="Alfa Slab One"/>
              <a:sym typeface="Alfa Slab O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41" name="Shape 141"/>
        <p:cNvGrpSpPr/>
        <p:nvPr/>
      </p:nvGrpSpPr>
      <p:grpSpPr>
        <a:xfrm>
          <a:off x="0" y="0"/>
          <a:ext cx="0" cy="0"/>
          <a:chOff x="0" y="0"/>
          <a:chExt cx="0" cy="0"/>
        </a:xfrm>
      </p:grpSpPr>
      <p:pic>
        <p:nvPicPr>
          <p:cNvPr id="142" name="Google Shape;142;p15"/>
          <p:cNvPicPr preferRelativeResize="0"/>
          <p:nvPr/>
        </p:nvPicPr>
        <p:blipFill>
          <a:blip r:embed="rId3">
            <a:alphaModFix/>
          </a:blip>
          <a:stretch>
            <a:fillRect/>
          </a:stretch>
        </p:blipFill>
        <p:spPr>
          <a:xfrm>
            <a:off x="684725" y="860800"/>
            <a:ext cx="5021349" cy="3421899"/>
          </a:xfrm>
          <a:prstGeom prst="rect">
            <a:avLst/>
          </a:prstGeom>
          <a:noFill/>
          <a:ln>
            <a:noFill/>
          </a:ln>
        </p:spPr>
      </p:pic>
      <p:sp>
        <p:nvSpPr>
          <p:cNvPr id="143" name="Google Shape;143;p15"/>
          <p:cNvSpPr txBox="1"/>
          <p:nvPr/>
        </p:nvSpPr>
        <p:spPr>
          <a:xfrm>
            <a:off x="4436475" y="242500"/>
            <a:ext cx="34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144" name="Google Shape;144;p15"/>
          <p:cNvPicPr preferRelativeResize="0"/>
          <p:nvPr/>
        </p:nvPicPr>
        <p:blipFill>
          <a:blip r:embed="rId4">
            <a:alphaModFix/>
          </a:blip>
          <a:stretch>
            <a:fillRect/>
          </a:stretch>
        </p:blipFill>
        <p:spPr>
          <a:xfrm>
            <a:off x="5834450" y="1592613"/>
            <a:ext cx="2967176" cy="1958274"/>
          </a:xfrm>
          <a:prstGeom prst="rect">
            <a:avLst/>
          </a:prstGeom>
          <a:noFill/>
          <a:ln>
            <a:noFill/>
          </a:ln>
        </p:spPr>
      </p:pic>
      <p:sp>
        <p:nvSpPr>
          <p:cNvPr id="145" name="Google Shape;145;p15"/>
          <p:cNvSpPr txBox="1"/>
          <p:nvPr/>
        </p:nvSpPr>
        <p:spPr>
          <a:xfrm>
            <a:off x="2895850" y="291400"/>
            <a:ext cx="3780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2500">
                <a:latin typeface="Alfa Slab One"/>
                <a:ea typeface="Alfa Slab One"/>
                <a:cs typeface="Alfa Slab One"/>
                <a:sym typeface="Alfa Slab One"/>
              </a:rPr>
              <a:t>Data Exploration </a:t>
            </a:r>
            <a:endParaRPr b="1" sz="2500">
              <a:latin typeface="Alfa Slab One"/>
              <a:ea typeface="Alfa Slab One"/>
              <a:cs typeface="Alfa Slab One"/>
              <a:sym typeface="Alfa Slab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1000"/>
                                        <p:tgtEl>
                                          <p:spTgt spid="14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a:t>Data Wrangling &amp; </a:t>
            </a:r>
            <a:r>
              <a:rPr lang="zh-CN"/>
              <a:t>Exploratory</a:t>
            </a:r>
            <a:r>
              <a:rPr lang="zh-CN"/>
              <a:t> Data Anaylsis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nvSpPr>
        <p:spPr>
          <a:xfrm>
            <a:off x="2692675" y="1128100"/>
            <a:ext cx="59256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zh-CN">
                <a:latin typeface="Calibri"/>
                <a:ea typeface="Calibri"/>
                <a:cs typeface="Calibri"/>
                <a:sym typeface="Calibri"/>
              </a:rPr>
              <a:t>For the purpose of Wrangling the data, what is the most important is that we should deal with the NaN value in our dataset. Here, we can find that ‘number_of_reviews’ is </a:t>
            </a:r>
            <a:r>
              <a:rPr lang="zh-CN">
                <a:latin typeface="Calibri"/>
                <a:ea typeface="Calibri"/>
                <a:cs typeface="Calibri"/>
                <a:sym typeface="Calibri"/>
              </a:rPr>
              <a:t>consistent</a:t>
            </a:r>
            <a:r>
              <a:rPr lang="zh-CN">
                <a:latin typeface="Calibri"/>
                <a:ea typeface="Calibri"/>
                <a:cs typeface="Calibri"/>
                <a:sym typeface="Calibri"/>
              </a:rPr>
              <a:t> with ‘reviews_per_month’  .</a:t>
            </a:r>
            <a:endParaRPr>
              <a:latin typeface="Calibri"/>
              <a:ea typeface="Calibri"/>
              <a:cs typeface="Calibri"/>
              <a:sym typeface="Calibri"/>
            </a:endParaRPr>
          </a:p>
        </p:txBody>
      </p:sp>
      <p:pic>
        <p:nvPicPr>
          <p:cNvPr id="156" name="Google Shape;156;p17"/>
          <p:cNvPicPr preferRelativeResize="0"/>
          <p:nvPr/>
        </p:nvPicPr>
        <p:blipFill>
          <a:blip r:embed="rId3">
            <a:alphaModFix/>
          </a:blip>
          <a:stretch>
            <a:fillRect/>
          </a:stretch>
        </p:blipFill>
        <p:spPr>
          <a:xfrm>
            <a:off x="2692675" y="1890975"/>
            <a:ext cx="2833099" cy="1362650"/>
          </a:xfrm>
          <a:prstGeom prst="rect">
            <a:avLst/>
          </a:prstGeom>
          <a:noFill/>
          <a:ln>
            <a:noFill/>
          </a:ln>
        </p:spPr>
      </p:pic>
      <p:sp>
        <p:nvSpPr>
          <p:cNvPr id="157" name="Google Shape;157;p17"/>
          <p:cNvSpPr txBox="1"/>
          <p:nvPr/>
        </p:nvSpPr>
        <p:spPr>
          <a:xfrm>
            <a:off x="5595300" y="1921400"/>
            <a:ext cx="28041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zh-CN">
                <a:latin typeface="Calibri"/>
                <a:ea typeface="Calibri"/>
                <a:cs typeface="Calibri"/>
                <a:sym typeface="Calibri"/>
              </a:rPr>
              <a:t>the logic is that if we don’t have the total ‘number_of_revies’, then the ‘review_per_month’ also would be NaN, which is computed as ‘number_of_reivews’ / 12.</a:t>
            </a:r>
            <a:endParaRPr>
              <a:latin typeface="Calibri"/>
              <a:ea typeface="Calibri"/>
              <a:cs typeface="Calibri"/>
              <a:sym typeface="Calibri"/>
            </a:endParaRPr>
          </a:p>
        </p:txBody>
      </p:sp>
      <p:pic>
        <p:nvPicPr>
          <p:cNvPr id="158" name="Google Shape;158;p17"/>
          <p:cNvPicPr preferRelativeResize="0"/>
          <p:nvPr/>
        </p:nvPicPr>
        <p:blipFill>
          <a:blip r:embed="rId4">
            <a:alphaModFix/>
          </a:blip>
          <a:stretch>
            <a:fillRect/>
          </a:stretch>
        </p:blipFill>
        <p:spPr>
          <a:xfrm>
            <a:off x="855525" y="1058575"/>
            <a:ext cx="1767625" cy="2195049"/>
          </a:xfrm>
          <a:prstGeom prst="rect">
            <a:avLst/>
          </a:prstGeom>
          <a:noFill/>
          <a:ln>
            <a:noFill/>
          </a:ln>
        </p:spPr>
      </p:pic>
      <p:sp>
        <p:nvSpPr>
          <p:cNvPr id="159" name="Google Shape;159;p17"/>
          <p:cNvSpPr txBox="1"/>
          <p:nvPr/>
        </p:nvSpPr>
        <p:spPr>
          <a:xfrm>
            <a:off x="855525" y="3253625"/>
            <a:ext cx="754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Calibri"/>
                <a:ea typeface="Calibri"/>
                <a:cs typeface="Calibri"/>
                <a:sym typeface="Calibri"/>
              </a:rPr>
              <a:t>Thus, we prefer to let the ‘reviews_per_month’ with NaN value as 0. In this way, we will not change the probability distribution of our dataset. Besides, there also exist other ways such as replacing NaN with mean,mode,or median, or building a model to predict the missing value via relevant features.</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63" name="Shape 163"/>
        <p:cNvGrpSpPr/>
        <p:nvPr/>
      </p:nvGrpSpPr>
      <p:grpSpPr>
        <a:xfrm>
          <a:off x="0" y="0"/>
          <a:ext cx="0" cy="0"/>
          <a:chOff x="0" y="0"/>
          <a:chExt cx="0" cy="0"/>
        </a:xfrm>
      </p:grpSpPr>
      <p:pic>
        <p:nvPicPr>
          <p:cNvPr id="164" name="Google Shape;164;p18"/>
          <p:cNvPicPr preferRelativeResize="0"/>
          <p:nvPr/>
        </p:nvPicPr>
        <p:blipFill>
          <a:blip r:embed="rId3">
            <a:alphaModFix/>
          </a:blip>
          <a:stretch>
            <a:fillRect/>
          </a:stretch>
        </p:blipFill>
        <p:spPr>
          <a:xfrm>
            <a:off x="237625" y="210350"/>
            <a:ext cx="3666350" cy="2303476"/>
          </a:xfrm>
          <a:prstGeom prst="rect">
            <a:avLst/>
          </a:prstGeom>
          <a:noFill/>
          <a:ln>
            <a:noFill/>
          </a:ln>
        </p:spPr>
      </p:pic>
      <p:pic>
        <p:nvPicPr>
          <p:cNvPr id="165" name="Google Shape;165;p18"/>
          <p:cNvPicPr preferRelativeResize="0"/>
          <p:nvPr/>
        </p:nvPicPr>
        <p:blipFill>
          <a:blip r:embed="rId4">
            <a:alphaModFix/>
          </a:blip>
          <a:stretch>
            <a:fillRect/>
          </a:stretch>
        </p:blipFill>
        <p:spPr>
          <a:xfrm>
            <a:off x="4572000" y="2513825"/>
            <a:ext cx="4104750" cy="2361400"/>
          </a:xfrm>
          <a:prstGeom prst="rect">
            <a:avLst/>
          </a:prstGeom>
          <a:noFill/>
          <a:ln>
            <a:noFill/>
          </a:ln>
        </p:spPr>
      </p:pic>
      <p:sp>
        <p:nvSpPr>
          <p:cNvPr id="166" name="Google Shape;166;p18"/>
          <p:cNvSpPr txBox="1"/>
          <p:nvPr/>
        </p:nvSpPr>
        <p:spPr>
          <a:xfrm>
            <a:off x="4100900" y="1162000"/>
            <a:ext cx="4413900" cy="8313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lang="zh-CN">
                <a:latin typeface="Calibri"/>
                <a:ea typeface="Calibri"/>
                <a:cs typeface="Calibri"/>
                <a:sym typeface="Calibri"/>
              </a:rPr>
              <a:t>According to the left plot,  we are able to find the Top 10 home hosts with the most renting rooms in the year 2019.</a:t>
            </a:r>
            <a:endParaRPr>
              <a:latin typeface="Calibri"/>
              <a:ea typeface="Calibri"/>
              <a:cs typeface="Calibri"/>
              <a:sym typeface="Calibri"/>
            </a:endParaRPr>
          </a:p>
        </p:txBody>
      </p:sp>
      <p:sp>
        <p:nvSpPr>
          <p:cNvPr id="167" name="Google Shape;167;p18"/>
          <p:cNvSpPr txBox="1"/>
          <p:nvPr/>
        </p:nvSpPr>
        <p:spPr>
          <a:xfrm>
            <a:off x="498125" y="2676000"/>
            <a:ext cx="36027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zh-CN">
                <a:latin typeface="Calibri"/>
                <a:ea typeface="Calibri"/>
                <a:cs typeface="Calibri"/>
                <a:sym typeface="Calibri"/>
              </a:rPr>
              <a:t>The right plot, we also provide the insight of the price distribution in the main Counties from Brooklyn to Bronx; Moreover, we can find the most prices in each area are lower than $200.</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2" presetSubtype="8">
                                  <p:stCondLst>
                                    <p:cond delay="0"/>
                                  </p:stCondLst>
                                  <p:childTnLst>
                                    <p:set>
                                      <p:cBhvr>
                                        <p:cTn dur="1" fill="hold">
                                          <p:stCondLst>
                                            <p:cond delay="0"/>
                                          </p:stCondLst>
                                        </p:cTn>
                                        <p:tgtEl>
                                          <p:spTgt spid="166"/>
                                        </p:tgtEl>
                                        <p:attrNameLst>
                                          <p:attrName>style.visibility</p:attrName>
                                        </p:attrNameLst>
                                      </p:cBhvr>
                                      <p:to>
                                        <p:strVal val="visible"/>
                                      </p:to>
                                    </p:set>
                                    <p:anim calcmode="lin" valueType="num">
                                      <p:cBhvr additive="base">
                                        <p:cTn dur="1000"/>
                                        <p:tgtEl>
                                          <p:spTgt spid="16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2" presetSubtype="2">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19"/>
          <p:cNvPicPr preferRelativeResize="0"/>
          <p:nvPr/>
        </p:nvPicPr>
        <p:blipFill>
          <a:blip r:embed="rId3">
            <a:alphaModFix/>
          </a:blip>
          <a:stretch>
            <a:fillRect/>
          </a:stretch>
        </p:blipFill>
        <p:spPr>
          <a:xfrm>
            <a:off x="634175" y="511550"/>
            <a:ext cx="8084150" cy="3311325"/>
          </a:xfrm>
          <a:prstGeom prst="rect">
            <a:avLst/>
          </a:prstGeom>
          <a:noFill/>
          <a:ln>
            <a:noFill/>
          </a:ln>
        </p:spPr>
      </p:pic>
      <p:sp>
        <p:nvSpPr>
          <p:cNvPr id="173" name="Google Shape;173;p19"/>
          <p:cNvSpPr txBox="1"/>
          <p:nvPr/>
        </p:nvSpPr>
        <p:spPr>
          <a:xfrm>
            <a:off x="1019425" y="3950300"/>
            <a:ext cx="742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Calibri"/>
                <a:ea typeface="Calibri"/>
                <a:cs typeface="Calibri"/>
                <a:sym typeface="Calibri"/>
              </a:rPr>
              <a:t>Above plots, we can find the room_type variates in different neighbourhoods, and from the first two plots, There are more Entire room/Private room being provided. We might </a:t>
            </a:r>
            <a:r>
              <a:rPr lang="zh-CN">
                <a:latin typeface="Calibri"/>
                <a:ea typeface="Calibri"/>
                <a:cs typeface="Calibri"/>
                <a:sym typeface="Calibri"/>
              </a:rPr>
              <a:t>guess</a:t>
            </a:r>
            <a:r>
              <a:rPr lang="zh-CN">
                <a:latin typeface="Calibri"/>
                <a:ea typeface="Calibri"/>
                <a:cs typeface="Calibri"/>
                <a:sym typeface="Calibri"/>
              </a:rPr>
              <a:t> that those two types are more prefered by the customers, however, this needs more data to prove.</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0"/>
          <p:cNvPicPr preferRelativeResize="0"/>
          <p:nvPr/>
        </p:nvPicPr>
        <p:blipFill>
          <a:blip r:embed="rId3">
            <a:alphaModFix/>
          </a:blip>
          <a:stretch>
            <a:fillRect/>
          </a:stretch>
        </p:blipFill>
        <p:spPr>
          <a:xfrm>
            <a:off x="337625" y="233500"/>
            <a:ext cx="2657226" cy="2152899"/>
          </a:xfrm>
          <a:prstGeom prst="rect">
            <a:avLst/>
          </a:prstGeom>
          <a:noFill/>
          <a:ln>
            <a:noFill/>
          </a:ln>
        </p:spPr>
      </p:pic>
      <p:pic>
        <p:nvPicPr>
          <p:cNvPr id="179" name="Google Shape;179;p20"/>
          <p:cNvPicPr preferRelativeResize="0"/>
          <p:nvPr/>
        </p:nvPicPr>
        <p:blipFill>
          <a:blip r:embed="rId4">
            <a:alphaModFix/>
          </a:blip>
          <a:stretch>
            <a:fillRect/>
          </a:stretch>
        </p:blipFill>
        <p:spPr>
          <a:xfrm>
            <a:off x="3054700" y="233500"/>
            <a:ext cx="4092899" cy="2152901"/>
          </a:xfrm>
          <a:prstGeom prst="rect">
            <a:avLst/>
          </a:prstGeom>
          <a:noFill/>
          <a:ln>
            <a:noFill/>
          </a:ln>
        </p:spPr>
      </p:pic>
      <p:pic>
        <p:nvPicPr>
          <p:cNvPr id="180" name="Google Shape;180;p20"/>
          <p:cNvPicPr preferRelativeResize="0"/>
          <p:nvPr/>
        </p:nvPicPr>
        <p:blipFill>
          <a:blip r:embed="rId5">
            <a:alphaModFix/>
          </a:blip>
          <a:stretch>
            <a:fillRect/>
          </a:stretch>
        </p:blipFill>
        <p:spPr>
          <a:xfrm>
            <a:off x="337625" y="2386400"/>
            <a:ext cx="2657225" cy="2291900"/>
          </a:xfrm>
          <a:prstGeom prst="rect">
            <a:avLst/>
          </a:prstGeom>
          <a:noFill/>
          <a:ln>
            <a:noFill/>
          </a:ln>
        </p:spPr>
      </p:pic>
      <p:sp>
        <p:nvSpPr>
          <p:cNvPr id="181" name="Google Shape;181;p20"/>
          <p:cNvSpPr txBox="1"/>
          <p:nvPr/>
        </p:nvSpPr>
        <p:spPr>
          <a:xfrm>
            <a:off x="3240725" y="2571750"/>
            <a:ext cx="4092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Calibri"/>
                <a:ea typeface="Calibri"/>
                <a:cs typeface="Calibri"/>
                <a:sym typeface="Calibri"/>
              </a:rPr>
              <a:t>Besides, we also want the target features easier to fit our prediction model, so we find that the target feature ‘price’ is right-skewness  distribution, and then we loglize the ‘price’ column, making it normalized, just as tht plots shown, it basically satisfies the normal distribution. Besides, in order to make classification, we also divide the target feature into a binary variable ‘High_prices’ and ‘Low_prices’.</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85" name="Shape 185"/>
        <p:cNvGrpSpPr/>
        <p:nvPr/>
      </p:nvGrpSpPr>
      <p:grpSpPr>
        <a:xfrm>
          <a:off x="0" y="0"/>
          <a:ext cx="0" cy="0"/>
          <a:chOff x="0" y="0"/>
          <a:chExt cx="0" cy="0"/>
        </a:xfrm>
      </p:grpSpPr>
      <p:sp>
        <p:nvSpPr>
          <p:cNvPr id="186" name="Google Shape;186;p21"/>
          <p:cNvSpPr txBox="1"/>
          <p:nvPr>
            <p:ph type="title"/>
          </p:nvPr>
        </p:nvSpPr>
        <p:spPr>
          <a:xfrm>
            <a:off x="819150" y="569500"/>
            <a:ext cx="7505700" cy="6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Tokenized names</a:t>
            </a:r>
            <a:endParaRPr/>
          </a:p>
        </p:txBody>
      </p:sp>
      <p:sp>
        <p:nvSpPr>
          <p:cNvPr id="187" name="Google Shape;187;p21"/>
          <p:cNvSpPr txBox="1"/>
          <p:nvPr>
            <p:ph idx="1" type="body"/>
          </p:nvPr>
        </p:nvSpPr>
        <p:spPr>
          <a:xfrm>
            <a:off x="542925" y="1323975"/>
            <a:ext cx="3781500" cy="30669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lang="zh-CN" sz="1600"/>
              <a:t>T</a:t>
            </a:r>
            <a:r>
              <a:rPr lang="zh-CN" sz="1600"/>
              <a:t>op key words in </a:t>
            </a:r>
            <a:r>
              <a:rPr lang="zh-CN" sz="1600"/>
              <a:t>Airbnb housing names</a:t>
            </a:r>
            <a:endParaRPr sz="1600"/>
          </a:p>
          <a:p>
            <a:pPr indent="-330200" lvl="0" marL="457200" rtl="0" algn="l">
              <a:lnSpc>
                <a:spcPct val="150000"/>
              </a:lnSpc>
              <a:spcBef>
                <a:spcPts val="0"/>
              </a:spcBef>
              <a:spcAft>
                <a:spcPts val="0"/>
              </a:spcAft>
              <a:buSzPts val="1600"/>
              <a:buChar char="●"/>
            </a:pPr>
            <a:r>
              <a:rPr lang="zh-CN" sz="1600"/>
              <a:t>nltk module</a:t>
            </a:r>
            <a:endParaRPr sz="1600"/>
          </a:p>
          <a:p>
            <a:pPr indent="-330200" lvl="0" marL="457200" rtl="0" algn="l">
              <a:lnSpc>
                <a:spcPct val="150000"/>
              </a:lnSpc>
              <a:spcBef>
                <a:spcPts val="0"/>
              </a:spcBef>
              <a:spcAft>
                <a:spcPts val="0"/>
              </a:spcAft>
              <a:buSzPts val="1600"/>
              <a:buChar char="●"/>
            </a:pPr>
            <a:r>
              <a:rPr lang="zh-CN" sz="1600"/>
              <a:t>Removed stop words, punctuations, and meaningless words</a:t>
            </a:r>
            <a:endParaRPr sz="1600"/>
          </a:p>
          <a:p>
            <a:pPr indent="-330200" lvl="0" marL="457200" rtl="0" algn="l">
              <a:lnSpc>
                <a:spcPct val="150000"/>
              </a:lnSpc>
              <a:spcBef>
                <a:spcPts val="0"/>
              </a:spcBef>
              <a:spcAft>
                <a:spcPts val="0"/>
              </a:spcAft>
              <a:buSzPts val="1600"/>
              <a:buChar char="●"/>
            </a:pPr>
            <a:r>
              <a:rPr lang="zh-CN" sz="1600"/>
              <a:t>Most frequent: room environment adj. &amp; location</a:t>
            </a:r>
            <a:endParaRPr sz="1600"/>
          </a:p>
        </p:txBody>
      </p:sp>
      <p:pic>
        <p:nvPicPr>
          <p:cNvPr id="188" name="Google Shape;188;p21"/>
          <p:cNvPicPr preferRelativeResize="0"/>
          <p:nvPr/>
        </p:nvPicPr>
        <p:blipFill>
          <a:blip r:embed="rId3">
            <a:alphaModFix/>
          </a:blip>
          <a:stretch>
            <a:fillRect/>
          </a:stretch>
        </p:blipFill>
        <p:spPr>
          <a:xfrm>
            <a:off x="4324275" y="1323975"/>
            <a:ext cx="4333951" cy="30669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